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77" r:id="rId4"/>
    <p:sldId id="261" r:id="rId5"/>
    <p:sldId id="258" r:id="rId6"/>
    <p:sldId id="260" r:id="rId7"/>
    <p:sldId id="269" r:id="rId8"/>
    <p:sldId id="268" r:id="rId9"/>
    <p:sldId id="278" r:id="rId10"/>
    <p:sldId id="267" r:id="rId11"/>
    <p:sldId id="279" r:id="rId12"/>
    <p:sldId id="280" r:id="rId13"/>
    <p:sldId id="275" r:id="rId14"/>
    <p:sldId id="274" r:id="rId15"/>
    <p:sldId id="273" r:id="rId16"/>
    <p:sldId id="282" r:id="rId17"/>
    <p:sldId id="276" r:id="rId18"/>
    <p:sldId id="272" r:id="rId19"/>
    <p:sldId id="281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/>
    <p:restoredTop sz="94694"/>
  </p:normalViewPr>
  <p:slideViewPr>
    <p:cSldViewPr snapToGrid="0" snapToObjects="1">
      <p:cViewPr>
        <p:scale>
          <a:sx n="102" d="100"/>
          <a:sy n="102" d="100"/>
        </p:scale>
        <p:origin x="215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7D0DA-3488-B549-996A-EF61CCFB8364}" type="doc">
      <dgm:prSet loTypeId="urn:microsoft.com/office/officeart/2005/8/layout/arrow2" loCatId="" qsTypeId="urn:microsoft.com/office/officeart/2005/8/quickstyle/simple2" qsCatId="simple" csTypeId="urn:microsoft.com/office/officeart/2005/8/colors/accent2_5" csCatId="accent2" phldr="1"/>
      <dgm:spPr/>
    </dgm:pt>
    <dgm:pt modelId="{3BD28316-03A2-9440-A276-CB87FE652DF8}">
      <dgm:prSet phldrT="[Tekst]"/>
      <dgm:spPr/>
      <dgm:t>
        <a:bodyPr/>
        <a:lstStyle/>
        <a:p>
          <a:r>
            <a:rPr lang="nb-NO" sz="1600" dirty="0"/>
            <a:t>1936</a:t>
          </a:r>
        </a:p>
      </dgm:t>
    </dgm:pt>
    <dgm:pt modelId="{6E443E36-E024-C940-9D75-AEFE923803A7}" type="parTrans" cxnId="{FFDF130E-D21F-6D43-90AD-4D26E75C1DC7}">
      <dgm:prSet/>
      <dgm:spPr/>
      <dgm:t>
        <a:bodyPr/>
        <a:lstStyle/>
        <a:p>
          <a:endParaRPr lang="nb-NO"/>
        </a:p>
      </dgm:t>
    </dgm:pt>
    <dgm:pt modelId="{B49877B0-2083-0440-8DCE-027E56EB165E}" type="sibTrans" cxnId="{FFDF130E-D21F-6D43-90AD-4D26E75C1DC7}">
      <dgm:prSet/>
      <dgm:spPr/>
      <dgm:t>
        <a:bodyPr/>
        <a:lstStyle/>
        <a:p>
          <a:endParaRPr lang="nb-NO"/>
        </a:p>
      </dgm:t>
    </dgm:pt>
    <dgm:pt modelId="{F6E3EFF1-3602-BB44-A99A-E4E1023DD065}">
      <dgm:prSet phldrT="[Tekst]" custT="1"/>
      <dgm:spPr/>
      <dgm:t>
        <a:bodyPr/>
        <a:lstStyle/>
        <a:p>
          <a:r>
            <a:rPr lang="nb-NO" sz="1400" dirty="0"/>
            <a:t>Behovsprøvd alderstrygd</a:t>
          </a:r>
        </a:p>
      </dgm:t>
    </dgm:pt>
    <dgm:pt modelId="{BAE9A8AB-A602-7740-8907-1E3E5CC8B29A}" type="parTrans" cxnId="{A78994A4-098B-944F-B88B-D4B5E769E263}">
      <dgm:prSet/>
      <dgm:spPr/>
      <dgm:t>
        <a:bodyPr/>
        <a:lstStyle/>
        <a:p>
          <a:endParaRPr lang="nb-NO"/>
        </a:p>
      </dgm:t>
    </dgm:pt>
    <dgm:pt modelId="{AC0FD153-5F19-3844-9632-B6FA12A47A06}" type="sibTrans" cxnId="{A78994A4-098B-944F-B88B-D4B5E769E263}">
      <dgm:prSet/>
      <dgm:spPr/>
      <dgm:t>
        <a:bodyPr/>
        <a:lstStyle/>
        <a:p>
          <a:endParaRPr lang="nb-NO"/>
        </a:p>
      </dgm:t>
    </dgm:pt>
    <dgm:pt modelId="{92A193C9-7568-FE47-8BFF-E0EB1EBA2A0E}">
      <dgm:prSet phldrT="[Tekst]" custT="1"/>
      <dgm:spPr/>
      <dgm:t>
        <a:bodyPr/>
        <a:lstStyle/>
        <a:p>
          <a:r>
            <a:rPr lang="nb-NO" sz="1400" dirty="0"/>
            <a:t>Pensjonsalder 70 år</a:t>
          </a:r>
        </a:p>
      </dgm:t>
    </dgm:pt>
    <dgm:pt modelId="{731606D9-6DFD-6A4E-AC81-2332E2A9FC10}" type="parTrans" cxnId="{522F9692-165F-8E42-A1C7-90F91C19ACD7}">
      <dgm:prSet/>
      <dgm:spPr/>
      <dgm:t>
        <a:bodyPr/>
        <a:lstStyle/>
        <a:p>
          <a:endParaRPr lang="nb-NO"/>
        </a:p>
      </dgm:t>
    </dgm:pt>
    <dgm:pt modelId="{D14456E9-DBF6-B048-A5F6-7C7DCBFA4554}" type="sibTrans" cxnId="{522F9692-165F-8E42-A1C7-90F91C19ACD7}">
      <dgm:prSet/>
      <dgm:spPr/>
      <dgm:t>
        <a:bodyPr/>
        <a:lstStyle/>
        <a:p>
          <a:endParaRPr lang="nb-NO"/>
        </a:p>
      </dgm:t>
    </dgm:pt>
    <dgm:pt modelId="{91BD1898-F701-014F-A512-29C329CF9729}">
      <dgm:prSet/>
      <dgm:spPr/>
      <dgm:t>
        <a:bodyPr/>
        <a:lstStyle/>
        <a:p>
          <a:r>
            <a:rPr lang="nb-NO" sz="1600" dirty="0"/>
            <a:t>1949</a:t>
          </a:r>
        </a:p>
      </dgm:t>
    </dgm:pt>
    <dgm:pt modelId="{1C9091E9-9642-A04A-9EE0-2344F887877A}" type="parTrans" cxnId="{DA14B109-5659-6648-95A7-EAE9A7161622}">
      <dgm:prSet/>
      <dgm:spPr/>
      <dgm:t>
        <a:bodyPr/>
        <a:lstStyle/>
        <a:p>
          <a:endParaRPr lang="nb-NO"/>
        </a:p>
      </dgm:t>
    </dgm:pt>
    <dgm:pt modelId="{CA3F9A5A-20B2-7048-90C6-9CAF7B34DA04}" type="sibTrans" cxnId="{DA14B109-5659-6648-95A7-EAE9A7161622}">
      <dgm:prSet/>
      <dgm:spPr/>
      <dgm:t>
        <a:bodyPr/>
        <a:lstStyle/>
        <a:p>
          <a:endParaRPr lang="nb-NO"/>
        </a:p>
      </dgm:t>
    </dgm:pt>
    <dgm:pt modelId="{CD0DCB8C-6B68-7A44-B892-2DAFAE401687}">
      <dgm:prSet custT="1"/>
      <dgm:spPr/>
      <dgm:t>
        <a:bodyPr/>
        <a:lstStyle/>
        <a:p>
          <a:r>
            <a:rPr lang="nb-NO" sz="1400" dirty="0"/>
            <a:t>LO krever universell trygd uten behovsprøving</a:t>
          </a:r>
        </a:p>
      </dgm:t>
    </dgm:pt>
    <dgm:pt modelId="{E0C5ED60-8CB6-294D-BAB4-E8AB5E8A0A15}" type="parTrans" cxnId="{DD52FAD1-3FA2-4E46-A5D4-AB1DBD3D41FB}">
      <dgm:prSet/>
      <dgm:spPr/>
      <dgm:t>
        <a:bodyPr/>
        <a:lstStyle/>
        <a:p>
          <a:endParaRPr lang="nb-NO"/>
        </a:p>
      </dgm:t>
    </dgm:pt>
    <dgm:pt modelId="{625ED183-3D88-1D40-9564-7A66E8C574EF}" type="sibTrans" cxnId="{DD52FAD1-3FA2-4E46-A5D4-AB1DBD3D41FB}">
      <dgm:prSet/>
      <dgm:spPr/>
      <dgm:t>
        <a:bodyPr/>
        <a:lstStyle/>
        <a:p>
          <a:endParaRPr lang="nb-NO"/>
        </a:p>
      </dgm:t>
    </dgm:pt>
    <dgm:pt modelId="{27A6957A-1B9D-8042-A9F1-8FC577C52583}">
      <dgm:prSet/>
      <dgm:spPr/>
      <dgm:t>
        <a:bodyPr/>
        <a:lstStyle/>
        <a:p>
          <a:r>
            <a:rPr lang="nb-NO" sz="1600" dirty="0"/>
            <a:t>1973</a:t>
          </a:r>
        </a:p>
      </dgm:t>
    </dgm:pt>
    <dgm:pt modelId="{E3A31794-5894-FB47-ABEC-3BB0E2130BC2}" type="parTrans" cxnId="{9338CF2C-FB5C-B247-AB95-56D2E2003BAD}">
      <dgm:prSet/>
      <dgm:spPr/>
      <dgm:t>
        <a:bodyPr/>
        <a:lstStyle/>
        <a:p>
          <a:endParaRPr lang="nb-NO"/>
        </a:p>
      </dgm:t>
    </dgm:pt>
    <dgm:pt modelId="{77420131-FDA6-AB4D-87FB-B3EB605409FE}" type="sibTrans" cxnId="{9338CF2C-FB5C-B247-AB95-56D2E2003BAD}">
      <dgm:prSet/>
      <dgm:spPr/>
      <dgm:t>
        <a:bodyPr/>
        <a:lstStyle/>
        <a:p>
          <a:endParaRPr lang="nb-NO"/>
        </a:p>
      </dgm:t>
    </dgm:pt>
    <dgm:pt modelId="{01FF9BEF-1C99-C748-8AFF-A4BA4130E269}">
      <dgm:prSet/>
      <dgm:spPr/>
      <dgm:t>
        <a:bodyPr/>
        <a:lstStyle/>
        <a:p>
          <a:r>
            <a:rPr lang="nb-NO" sz="1600" dirty="0"/>
            <a:t>1966</a:t>
          </a:r>
        </a:p>
      </dgm:t>
    </dgm:pt>
    <dgm:pt modelId="{72653567-79D8-994C-88B5-E4CF437C2C8E}" type="parTrans" cxnId="{C28BB8DF-0FC0-4944-B2E3-E3716769F865}">
      <dgm:prSet/>
      <dgm:spPr/>
      <dgm:t>
        <a:bodyPr/>
        <a:lstStyle/>
        <a:p>
          <a:endParaRPr lang="nb-NO"/>
        </a:p>
      </dgm:t>
    </dgm:pt>
    <dgm:pt modelId="{C298CE66-498A-4B47-A0DC-BF5B5B50F865}" type="sibTrans" cxnId="{C28BB8DF-0FC0-4944-B2E3-E3716769F865}">
      <dgm:prSet/>
      <dgm:spPr/>
      <dgm:t>
        <a:bodyPr/>
        <a:lstStyle/>
        <a:p>
          <a:endParaRPr lang="nb-NO"/>
        </a:p>
      </dgm:t>
    </dgm:pt>
    <dgm:pt modelId="{92A66AD5-3AB6-F043-93E6-067F3AF1CF18}">
      <dgm:prSet custT="1"/>
      <dgm:spPr/>
      <dgm:t>
        <a:bodyPr/>
        <a:lstStyle/>
        <a:p>
          <a:r>
            <a:rPr lang="nb-NO" sz="1400" dirty="0"/>
            <a:t>Folketrygden - hjelp til selvhjelp</a:t>
          </a:r>
        </a:p>
      </dgm:t>
    </dgm:pt>
    <dgm:pt modelId="{2CF3BDD6-F66D-0943-A6F2-6E93FC400ED0}" type="parTrans" cxnId="{BF00D23C-D2D5-C844-9B57-BE6346AA781D}">
      <dgm:prSet/>
      <dgm:spPr/>
      <dgm:t>
        <a:bodyPr/>
        <a:lstStyle/>
        <a:p>
          <a:endParaRPr lang="nb-NO"/>
        </a:p>
      </dgm:t>
    </dgm:pt>
    <dgm:pt modelId="{C3757C52-4C3D-2F4D-AACB-2BB6AF3874AE}" type="sibTrans" cxnId="{BF00D23C-D2D5-C844-9B57-BE6346AA781D}">
      <dgm:prSet/>
      <dgm:spPr/>
      <dgm:t>
        <a:bodyPr/>
        <a:lstStyle/>
        <a:p>
          <a:endParaRPr lang="nb-NO"/>
        </a:p>
      </dgm:t>
    </dgm:pt>
    <dgm:pt modelId="{E92EF35B-E63D-A24F-AF20-7E3117343396}">
      <dgm:prSet custT="1"/>
      <dgm:spPr/>
      <dgm:t>
        <a:bodyPr/>
        <a:lstStyle/>
        <a:p>
          <a:r>
            <a:rPr lang="nb-NO" sz="1400" dirty="0"/>
            <a:t>Økonomisk trygghet</a:t>
          </a:r>
        </a:p>
      </dgm:t>
    </dgm:pt>
    <dgm:pt modelId="{93DD24C1-5763-8B40-BA89-27E36C4ED754}" type="parTrans" cxnId="{80712897-CDC3-F54B-988B-FC5B6E5B57DC}">
      <dgm:prSet/>
      <dgm:spPr/>
      <dgm:t>
        <a:bodyPr/>
        <a:lstStyle/>
        <a:p>
          <a:endParaRPr lang="nb-NO"/>
        </a:p>
      </dgm:t>
    </dgm:pt>
    <dgm:pt modelId="{91A967E6-2068-1E4F-A73F-258D5A46B0A6}" type="sibTrans" cxnId="{80712897-CDC3-F54B-988B-FC5B6E5B57DC}">
      <dgm:prSet/>
      <dgm:spPr/>
      <dgm:t>
        <a:bodyPr/>
        <a:lstStyle/>
        <a:p>
          <a:endParaRPr lang="nb-NO"/>
        </a:p>
      </dgm:t>
    </dgm:pt>
    <dgm:pt modelId="{33795B0E-BD77-924E-9828-11AD38785EEF}">
      <dgm:prSet custT="1"/>
      <dgm:spPr/>
      <dgm:t>
        <a:bodyPr/>
        <a:lstStyle/>
        <a:p>
          <a:r>
            <a:rPr lang="nb-NO" sz="1400" dirty="0"/>
            <a:t>Utjevning over livsløp og mellom grupper</a:t>
          </a:r>
        </a:p>
      </dgm:t>
    </dgm:pt>
    <dgm:pt modelId="{962691E0-1389-7845-8D26-B65EA3E19FAC}" type="parTrans" cxnId="{15383B8D-164F-7F4A-B7E2-AFD1EF5655F5}">
      <dgm:prSet/>
      <dgm:spPr/>
      <dgm:t>
        <a:bodyPr/>
        <a:lstStyle/>
        <a:p>
          <a:endParaRPr lang="nb-NO"/>
        </a:p>
      </dgm:t>
    </dgm:pt>
    <dgm:pt modelId="{91FA83C1-2655-174A-87CE-425905300899}" type="sibTrans" cxnId="{15383B8D-164F-7F4A-B7E2-AFD1EF5655F5}">
      <dgm:prSet/>
      <dgm:spPr/>
      <dgm:t>
        <a:bodyPr/>
        <a:lstStyle/>
        <a:p>
          <a:endParaRPr lang="nb-NO"/>
        </a:p>
      </dgm:t>
    </dgm:pt>
    <dgm:pt modelId="{514612DD-06A2-244C-9EB3-889EEEE6A3BF}">
      <dgm:prSet custT="1"/>
      <dgm:spPr/>
      <dgm:t>
        <a:bodyPr/>
        <a:lstStyle/>
        <a:p>
          <a:r>
            <a:rPr lang="nb-NO" sz="1400" dirty="0"/>
            <a:t>Mindre forskjeller</a:t>
          </a:r>
        </a:p>
      </dgm:t>
    </dgm:pt>
    <dgm:pt modelId="{45B60735-A2DF-A647-BE2A-E8907C24602D}" type="parTrans" cxnId="{D9D58685-3DD2-C748-99A9-07761122B9E4}">
      <dgm:prSet/>
      <dgm:spPr/>
      <dgm:t>
        <a:bodyPr/>
        <a:lstStyle/>
        <a:p>
          <a:endParaRPr lang="nb-NO"/>
        </a:p>
      </dgm:t>
    </dgm:pt>
    <dgm:pt modelId="{EEADB995-92D9-A547-8A00-0DD96DD302B6}" type="sibTrans" cxnId="{D9D58685-3DD2-C748-99A9-07761122B9E4}">
      <dgm:prSet/>
      <dgm:spPr/>
      <dgm:t>
        <a:bodyPr/>
        <a:lstStyle/>
        <a:p>
          <a:endParaRPr lang="nb-NO"/>
        </a:p>
      </dgm:t>
    </dgm:pt>
    <dgm:pt modelId="{912CA2B3-B008-3C4C-8070-7FFF642ABB9A}">
      <dgm:prSet custT="1"/>
      <dgm:spPr/>
      <dgm:t>
        <a:bodyPr/>
        <a:lstStyle/>
        <a:p>
          <a:r>
            <a:rPr lang="nb-NO" sz="1400" dirty="0"/>
            <a:t>Pensjonsalderen settes ned til 67 år</a:t>
          </a:r>
        </a:p>
      </dgm:t>
    </dgm:pt>
    <dgm:pt modelId="{B5012D09-9A68-8945-9053-30620418FDA9}" type="parTrans" cxnId="{F082518B-14C7-0D4B-951F-2B2CDCCBB2C9}">
      <dgm:prSet/>
      <dgm:spPr/>
      <dgm:t>
        <a:bodyPr/>
        <a:lstStyle/>
        <a:p>
          <a:endParaRPr lang="nb-NO"/>
        </a:p>
      </dgm:t>
    </dgm:pt>
    <dgm:pt modelId="{8AAD1DB7-B362-FB4E-A6A2-94D36E6900F7}" type="sibTrans" cxnId="{F082518B-14C7-0D4B-951F-2B2CDCCBB2C9}">
      <dgm:prSet/>
      <dgm:spPr/>
      <dgm:t>
        <a:bodyPr/>
        <a:lstStyle/>
        <a:p>
          <a:endParaRPr lang="nb-NO"/>
        </a:p>
      </dgm:t>
    </dgm:pt>
    <dgm:pt modelId="{98F7E7FA-817F-AE41-8959-7D63C78FEC7E}">
      <dgm:prSet/>
      <dgm:spPr/>
      <dgm:t>
        <a:bodyPr/>
        <a:lstStyle/>
        <a:p>
          <a:r>
            <a:rPr lang="nb-NO" sz="1600" dirty="0"/>
            <a:t>80- og 90- tallet</a:t>
          </a:r>
        </a:p>
      </dgm:t>
    </dgm:pt>
    <dgm:pt modelId="{A91A26A5-E762-6A42-8679-5BE4631AA375}" type="parTrans" cxnId="{5DD8A60B-CCBC-814B-9E91-8AF0BA688F15}">
      <dgm:prSet/>
      <dgm:spPr/>
      <dgm:t>
        <a:bodyPr/>
        <a:lstStyle/>
        <a:p>
          <a:endParaRPr lang="nb-NO"/>
        </a:p>
      </dgm:t>
    </dgm:pt>
    <dgm:pt modelId="{3E3512EE-DEB9-3444-9494-1D77BFA37EBE}" type="sibTrans" cxnId="{5DD8A60B-CCBC-814B-9E91-8AF0BA688F15}">
      <dgm:prSet/>
      <dgm:spPr/>
      <dgm:t>
        <a:bodyPr/>
        <a:lstStyle/>
        <a:p>
          <a:endParaRPr lang="nb-NO"/>
        </a:p>
      </dgm:t>
    </dgm:pt>
    <dgm:pt modelId="{1B0C2BA6-90F1-1949-B999-7A3ADA84E7BC}">
      <dgm:prSet custT="1"/>
      <dgm:spPr/>
      <dgm:t>
        <a:bodyPr/>
        <a:lstStyle/>
        <a:p>
          <a:r>
            <a:rPr lang="nb-NO" sz="1400" dirty="0"/>
            <a:t>Utredning om 60 års pensjonsalder</a:t>
          </a:r>
        </a:p>
      </dgm:t>
    </dgm:pt>
    <dgm:pt modelId="{49B444E4-2712-CF44-9DAD-3ADF20842253}" type="parTrans" cxnId="{F6A12A79-2B35-4845-B1E0-BB597D8ACAD0}">
      <dgm:prSet/>
      <dgm:spPr/>
      <dgm:t>
        <a:bodyPr/>
        <a:lstStyle/>
        <a:p>
          <a:endParaRPr lang="nb-NO"/>
        </a:p>
      </dgm:t>
    </dgm:pt>
    <dgm:pt modelId="{94488AC9-E885-BB4E-9EB1-47653F979ACA}" type="sibTrans" cxnId="{F6A12A79-2B35-4845-B1E0-BB597D8ACAD0}">
      <dgm:prSet/>
      <dgm:spPr/>
      <dgm:t>
        <a:bodyPr/>
        <a:lstStyle/>
        <a:p>
          <a:endParaRPr lang="nb-NO"/>
        </a:p>
      </dgm:t>
    </dgm:pt>
    <dgm:pt modelId="{DD5B9817-3002-3347-A2AE-BDE19CBAC0B0}">
      <dgm:prSet custT="1"/>
      <dgm:spPr/>
      <dgm:t>
        <a:bodyPr/>
        <a:lstStyle/>
        <a:p>
          <a:r>
            <a:rPr lang="nb-NO" sz="1400" dirty="0"/>
            <a:t>Tidligpensjonsordningen AFP</a:t>
          </a:r>
        </a:p>
      </dgm:t>
    </dgm:pt>
    <dgm:pt modelId="{75DE2A87-420C-3148-B205-879EE41675E9}" type="parTrans" cxnId="{007F8DBC-859D-E14A-9DA5-FC75125EE93C}">
      <dgm:prSet/>
      <dgm:spPr/>
      <dgm:t>
        <a:bodyPr/>
        <a:lstStyle/>
        <a:p>
          <a:endParaRPr lang="nb-NO"/>
        </a:p>
      </dgm:t>
    </dgm:pt>
    <dgm:pt modelId="{2A9F040F-583B-B646-9BE3-FC49448B1E5C}" type="sibTrans" cxnId="{007F8DBC-859D-E14A-9DA5-FC75125EE93C}">
      <dgm:prSet/>
      <dgm:spPr/>
      <dgm:t>
        <a:bodyPr/>
        <a:lstStyle/>
        <a:p>
          <a:endParaRPr lang="nb-NO"/>
        </a:p>
      </dgm:t>
    </dgm:pt>
    <dgm:pt modelId="{A16F4CBE-762B-934F-A217-2EDD0EE758DD}" type="pres">
      <dgm:prSet presAssocID="{A507D0DA-3488-B549-996A-EF61CCFB8364}" presName="arrowDiagram" presStyleCnt="0">
        <dgm:presLayoutVars>
          <dgm:chMax val="5"/>
          <dgm:dir/>
          <dgm:resizeHandles val="exact"/>
        </dgm:presLayoutVars>
      </dgm:prSet>
      <dgm:spPr/>
    </dgm:pt>
    <dgm:pt modelId="{78F4FAA7-7C38-4141-87AC-8E038C46D9F1}" type="pres">
      <dgm:prSet presAssocID="{A507D0DA-3488-B549-996A-EF61CCFB8364}" presName="arrow" presStyleLbl="bgShp" presStyleIdx="0" presStyleCnt="1" custScaleX="100300"/>
      <dgm:spPr>
        <a:solidFill>
          <a:srgbClr val="FF0000">
            <a:alpha val="29644"/>
          </a:srgbClr>
        </a:solidFill>
      </dgm:spPr>
    </dgm:pt>
    <dgm:pt modelId="{973D7DAC-148C-C84D-883D-82C32648AE86}" type="pres">
      <dgm:prSet presAssocID="{A507D0DA-3488-B549-996A-EF61CCFB8364}" presName="arrowDiagram5" presStyleCnt="0"/>
      <dgm:spPr/>
    </dgm:pt>
    <dgm:pt modelId="{3C9B0582-4F38-2549-8435-0EB9A82239FB}" type="pres">
      <dgm:prSet presAssocID="{3BD28316-03A2-9440-A276-CB87FE652DF8}" presName="bullet5a" presStyleLbl="node1" presStyleIdx="0" presStyleCnt="5"/>
      <dgm:spPr>
        <a:solidFill>
          <a:srgbClr val="FF0000"/>
        </a:solidFill>
        <a:ln>
          <a:solidFill>
            <a:srgbClr val="FF0000"/>
          </a:solidFill>
        </a:ln>
      </dgm:spPr>
    </dgm:pt>
    <dgm:pt modelId="{CBECF839-3C17-BB40-8C5C-83CE30952FFE}" type="pres">
      <dgm:prSet presAssocID="{3BD28316-03A2-9440-A276-CB87FE652DF8}" presName="textBox5a" presStyleLbl="revTx" presStyleIdx="0" presStyleCnt="5">
        <dgm:presLayoutVars>
          <dgm:bulletEnabled val="1"/>
        </dgm:presLayoutVars>
      </dgm:prSet>
      <dgm:spPr/>
    </dgm:pt>
    <dgm:pt modelId="{CB5DB650-DE55-5949-A1EE-69D509F619DA}" type="pres">
      <dgm:prSet presAssocID="{91BD1898-F701-014F-A512-29C329CF9729}" presName="bullet5b" presStyleLbl="node1" presStyleIdx="1" presStyleCnt="5"/>
      <dgm:spPr>
        <a:solidFill>
          <a:srgbClr val="FF0000"/>
        </a:solidFill>
        <a:ln>
          <a:solidFill>
            <a:srgbClr val="FF0000"/>
          </a:solidFill>
        </a:ln>
      </dgm:spPr>
    </dgm:pt>
    <dgm:pt modelId="{46BD9AC7-E5FD-234E-B48B-63826FEF356B}" type="pres">
      <dgm:prSet presAssocID="{91BD1898-F701-014F-A512-29C329CF9729}" presName="textBox5b" presStyleLbl="revTx" presStyleIdx="1" presStyleCnt="5">
        <dgm:presLayoutVars>
          <dgm:bulletEnabled val="1"/>
        </dgm:presLayoutVars>
      </dgm:prSet>
      <dgm:spPr/>
    </dgm:pt>
    <dgm:pt modelId="{9D3B937D-9600-BA48-A91A-D4E4804AC691}" type="pres">
      <dgm:prSet presAssocID="{01FF9BEF-1C99-C748-8AFF-A4BA4130E269}" presName="bullet5c" presStyleLbl="node1" presStyleIdx="2" presStyleCnt="5"/>
      <dgm:spPr>
        <a:solidFill>
          <a:srgbClr val="FF0000"/>
        </a:solidFill>
        <a:ln>
          <a:solidFill>
            <a:srgbClr val="FF0000"/>
          </a:solidFill>
        </a:ln>
      </dgm:spPr>
    </dgm:pt>
    <dgm:pt modelId="{C4DC2BEB-AA14-B44C-A5FD-0217249B5004}" type="pres">
      <dgm:prSet presAssocID="{01FF9BEF-1C99-C748-8AFF-A4BA4130E269}" presName="textBox5c" presStyleLbl="revTx" presStyleIdx="2" presStyleCnt="5">
        <dgm:presLayoutVars>
          <dgm:bulletEnabled val="1"/>
        </dgm:presLayoutVars>
      </dgm:prSet>
      <dgm:spPr/>
    </dgm:pt>
    <dgm:pt modelId="{35D7C070-5B41-D64A-8154-6C070F54C1F1}" type="pres">
      <dgm:prSet presAssocID="{27A6957A-1B9D-8042-A9F1-8FC577C52583}" presName="bullet5d" presStyleLbl="node1" presStyleIdx="3" presStyleCnt="5"/>
      <dgm:spPr>
        <a:solidFill>
          <a:srgbClr val="FF0000"/>
        </a:solidFill>
        <a:ln>
          <a:solidFill>
            <a:srgbClr val="FF0000"/>
          </a:solidFill>
        </a:ln>
      </dgm:spPr>
    </dgm:pt>
    <dgm:pt modelId="{5FF6ED92-CADF-9346-92A8-FBC09B3E4803}" type="pres">
      <dgm:prSet presAssocID="{27A6957A-1B9D-8042-A9F1-8FC577C52583}" presName="textBox5d" presStyleLbl="revTx" presStyleIdx="3" presStyleCnt="5">
        <dgm:presLayoutVars>
          <dgm:bulletEnabled val="1"/>
        </dgm:presLayoutVars>
      </dgm:prSet>
      <dgm:spPr/>
    </dgm:pt>
    <dgm:pt modelId="{5FCDF751-CCB2-4149-B78B-B7D41E7E2FF9}" type="pres">
      <dgm:prSet presAssocID="{98F7E7FA-817F-AE41-8959-7D63C78FEC7E}" presName="bullet5e" presStyleLbl="node1" presStyleIdx="4" presStyleCnt="5"/>
      <dgm:spPr>
        <a:solidFill>
          <a:srgbClr val="FF0000"/>
        </a:solidFill>
        <a:ln>
          <a:solidFill>
            <a:srgbClr val="FF0000"/>
          </a:solidFill>
        </a:ln>
      </dgm:spPr>
    </dgm:pt>
    <dgm:pt modelId="{60DCDC20-4DD6-1547-AFB1-8A5304DE7B05}" type="pres">
      <dgm:prSet presAssocID="{98F7E7FA-817F-AE41-8959-7D63C78FEC7E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3B450B02-FBFA-F345-92B6-4914393716B7}" type="presOf" srcId="{E92EF35B-E63D-A24F-AF20-7E3117343396}" destId="{C4DC2BEB-AA14-B44C-A5FD-0217249B5004}" srcOrd="0" destOrd="2" presId="urn:microsoft.com/office/officeart/2005/8/layout/arrow2"/>
    <dgm:cxn modelId="{5158FD08-4ADC-BF4E-88F7-C8AF4E32BC70}" type="presOf" srcId="{DD5B9817-3002-3347-A2AE-BDE19CBAC0B0}" destId="{60DCDC20-4DD6-1547-AFB1-8A5304DE7B05}" srcOrd="0" destOrd="2" presId="urn:microsoft.com/office/officeart/2005/8/layout/arrow2"/>
    <dgm:cxn modelId="{37912009-E500-614E-AFA8-E49CFA81E1D5}" type="presOf" srcId="{514612DD-06A2-244C-9EB3-889EEEE6A3BF}" destId="{C4DC2BEB-AA14-B44C-A5FD-0217249B5004}" srcOrd="0" destOrd="4" presId="urn:microsoft.com/office/officeart/2005/8/layout/arrow2"/>
    <dgm:cxn modelId="{DA14B109-5659-6648-95A7-EAE9A7161622}" srcId="{A507D0DA-3488-B549-996A-EF61CCFB8364}" destId="{91BD1898-F701-014F-A512-29C329CF9729}" srcOrd="1" destOrd="0" parTransId="{1C9091E9-9642-A04A-9EE0-2344F887877A}" sibTransId="{CA3F9A5A-20B2-7048-90C6-9CAF7B34DA04}"/>
    <dgm:cxn modelId="{5DD8A60B-CCBC-814B-9E91-8AF0BA688F15}" srcId="{A507D0DA-3488-B549-996A-EF61CCFB8364}" destId="{98F7E7FA-817F-AE41-8959-7D63C78FEC7E}" srcOrd="4" destOrd="0" parTransId="{A91A26A5-E762-6A42-8679-5BE4631AA375}" sibTransId="{3E3512EE-DEB9-3444-9494-1D77BFA37EBE}"/>
    <dgm:cxn modelId="{FFDF130E-D21F-6D43-90AD-4D26E75C1DC7}" srcId="{A507D0DA-3488-B549-996A-EF61CCFB8364}" destId="{3BD28316-03A2-9440-A276-CB87FE652DF8}" srcOrd="0" destOrd="0" parTransId="{6E443E36-E024-C940-9D75-AEFE923803A7}" sibTransId="{B49877B0-2083-0440-8DCE-027E56EB165E}"/>
    <dgm:cxn modelId="{B81B690E-3E07-814E-8496-030982550FDE}" type="presOf" srcId="{3BD28316-03A2-9440-A276-CB87FE652DF8}" destId="{CBECF839-3C17-BB40-8C5C-83CE30952FFE}" srcOrd="0" destOrd="0" presId="urn:microsoft.com/office/officeart/2005/8/layout/arrow2"/>
    <dgm:cxn modelId="{D1F43D26-A6AF-1E45-B454-C829F0D6BC2D}" type="presOf" srcId="{91BD1898-F701-014F-A512-29C329CF9729}" destId="{46BD9AC7-E5FD-234E-B48B-63826FEF356B}" srcOrd="0" destOrd="0" presId="urn:microsoft.com/office/officeart/2005/8/layout/arrow2"/>
    <dgm:cxn modelId="{9338CF2C-FB5C-B247-AB95-56D2E2003BAD}" srcId="{A507D0DA-3488-B549-996A-EF61CCFB8364}" destId="{27A6957A-1B9D-8042-A9F1-8FC577C52583}" srcOrd="3" destOrd="0" parTransId="{E3A31794-5894-FB47-ABEC-3BB0E2130BC2}" sibTransId="{77420131-FDA6-AB4D-87FB-B3EB605409FE}"/>
    <dgm:cxn modelId="{98F57A3A-9D3A-4C40-B808-E30E78C15EA6}" type="presOf" srcId="{F6E3EFF1-3602-BB44-A99A-E4E1023DD065}" destId="{CBECF839-3C17-BB40-8C5C-83CE30952FFE}" srcOrd="0" destOrd="1" presId="urn:microsoft.com/office/officeart/2005/8/layout/arrow2"/>
    <dgm:cxn modelId="{BF00D23C-D2D5-C844-9B57-BE6346AA781D}" srcId="{01FF9BEF-1C99-C748-8AFF-A4BA4130E269}" destId="{92A66AD5-3AB6-F043-93E6-067F3AF1CF18}" srcOrd="0" destOrd="0" parTransId="{2CF3BDD6-F66D-0943-A6F2-6E93FC400ED0}" sibTransId="{C3757C52-4C3D-2F4D-AACB-2BB6AF3874AE}"/>
    <dgm:cxn modelId="{BC71723F-5D04-114B-881A-CF7C6FCB3F94}" type="presOf" srcId="{98F7E7FA-817F-AE41-8959-7D63C78FEC7E}" destId="{60DCDC20-4DD6-1547-AFB1-8A5304DE7B05}" srcOrd="0" destOrd="0" presId="urn:microsoft.com/office/officeart/2005/8/layout/arrow2"/>
    <dgm:cxn modelId="{03F21E56-0C0D-0A4E-8A8B-2610FBF174CB}" type="presOf" srcId="{92A66AD5-3AB6-F043-93E6-067F3AF1CF18}" destId="{C4DC2BEB-AA14-B44C-A5FD-0217249B5004}" srcOrd="0" destOrd="1" presId="urn:microsoft.com/office/officeart/2005/8/layout/arrow2"/>
    <dgm:cxn modelId="{560AC974-8D04-504C-8E30-92CC36405626}" type="presOf" srcId="{27A6957A-1B9D-8042-A9F1-8FC577C52583}" destId="{5FF6ED92-CADF-9346-92A8-FBC09B3E4803}" srcOrd="0" destOrd="0" presId="urn:microsoft.com/office/officeart/2005/8/layout/arrow2"/>
    <dgm:cxn modelId="{F6A12A79-2B35-4845-B1E0-BB597D8ACAD0}" srcId="{98F7E7FA-817F-AE41-8959-7D63C78FEC7E}" destId="{1B0C2BA6-90F1-1949-B999-7A3ADA84E7BC}" srcOrd="0" destOrd="0" parTransId="{49B444E4-2712-CF44-9DAD-3ADF20842253}" sibTransId="{94488AC9-E885-BB4E-9EB1-47653F979ACA}"/>
    <dgm:cxn modelId="{269BD17F-2550-F545-9501-546043CF7904}" type="presOf" srcId="{92A193C9-7568-FE47-8BFF-E0EB1EBA2A0E}" destId="{CBECF839-3C17-BB40-8C5C-83CE30952FFE}" srcOrd="0" destOrd="2" presId="urn:microsoft.com/office/officeart/2005/8/layout/arrow2"/>
    <dgm:cxn modelId="{D9D58685-3DD2-C748-99A9-07761122B9E4}" srcId="{01FF9BEF-1C99-C748-8AFF-A4BA4130E269}" destId="{514612DD-06A2-244C-9EB3-889EEEE6A3BF}" srcOrd="3" destOrd="0" parTransId="{45B60735-A2DF-A647-BE2A-E8907C24602D}" sibTransId="{EEADB995-92D9-A547-8A00-0DD96DD302B6}"/>
    <dgm:cxn modelId="{F082518B-14C7-0D4B-951F-2B2CDCCBB2C9}" srcId="{27A6957A-1B9D-8042-A9F1-8FC577C52583}" destId="{912CA2B3-B008-3C4C-8070-7FFF642ABB9A}" srcOrd="0" destOrd="0" parTransId="{B5012D09-9A68-8945-9053-30620418FDA9}" sibTransId="{8AAD1DB7-B362-FB4E-A6A2-94D36E6900F7}"/>
    <dgm:cxn modelId="{15383B8D-164F-7F4A-B7E2-AFD1EF5655F5}" srcId="{01FF9BEF-1C99-C748-8AFF-A4BA4130E269}" destId="{33795B0E-BD77-924E-9828-11AD38785EEF}" srcOrd="2" destOrd="0" parTransId="{962691E0-1389-7845-8D26-B65EA3E19FAC}" sibTransId="{91FA83C1-2655-174A-87CE-425905300899}"/>
    <dgm:cxn modelId="{522F9692-165F-8E42-A1C7-90F91C19ACD7}" srcId="{3BD28316-03A2-9440-A276-CB87FE652DF8}" destId="{92A193C9-7568-FE47-8BFF-E0EB1EBA2A0E}" srcOrd="1" destOrd="0" parTransId="{731606D9-6DFD-6A4E-AC81-2332E2A9FC10}" sibTransId="{D14456E9-DBF6-B048-A5F6-7C7DCBFA4554}"/>
    <dgm:cxn modelId="{80712897-CDC3-F54B-988B-FC5B6E5B57DC}" srcId="{01FF9BEF-1C99-C748-8AFF-A4BA4130E269}" destId="{E92EF35B-E63D-A24F-AF20-7E3117343396}" srcOrd="1" destOrd="0" parTransId="{93DD24C1-5763-8B40-BA89-27E36C4ED754}" sibTransId="{91A967E6-2068-1E4F-A73F-258D5A46B0A6}"/>
    <dgm:cxn modelId="{A78994A4-098B-944F-B88B-D4B5E769E263}" srcId="{3BD28316-03A2-9440-A276-CB87FE652DF8}" destId="{F6E3EFF1-3602-BB44-A99A-E4E1023DD065}" srcOrd="0" destOrd="0" parTransId="{BAE9A8AB-A602-7740-8907-1E3E5CC8B29A}" sibTransId="{AC0FD153-5F19-3844-9632-B6FA12A47A06}"/>
    <dgm:cxn modelId="{1F2B43A5-3955-2940-A6AD-6C480B63F2E3}" type="presOf" srcId="{1B0C2BA6-90F1-1949-B999-7A3ADA84E7BC}" destId="{60DCDC20-4DD6-1547-AFB1-8A5304DE7B05}" srcOrd="0" destOrd="1" presId="urn:microsoft.com/office/officeart/2005/8/layout/arrow2"/>
    <dgm:cxn modelId="{007F8DBC-859D-E14A-9DA5-FC75125EE93C}" srcId="{98F7E7FA-817F-AE41-8959-7D63C78FEC7E}" destId="{DD5B9817-3002-3347-A2AE-BDE19CBAC0B0}" srcOrd="1" destOrd="0" parTransId="{75DE2A87-420C-3148-B205-879EE41675E9}" sibTransId="{2A9F040F-583B-B646-9BE3-FC49448B1E5C}"/>
    <dgm:cxn modelId="{DD52FAD1-3FA2-4E46-A5D4-AB1DBD3D41FB}" srcId="{91BD1898-F701-014F-A512-29C329CF9729}" destId="{CD0DCB8C-6B68-7A44-B892-2DAFAE401687}" srcOrd="0" destOrd="0" parTransId="{E0C5ED60-8CB6-294D-BAB4-E8AB5E8A0A15}" sibTransId="{625ED183-3D88-1D40-9564-7A66E8C574EF}"/>
    <dgm:cxn modelId="{EA5146D6-326E-3A47-A72A-425B762BE3D2}" type="presOf" srcId="{33795B0E-BD77-924E-9828-11AD38785EEF}" destId="{C4DC2BEB-AA14-B44C-A5FD-0217249B5004}" srcOrd="0" destOrd="3" presId="urn:microsoft.com/office/officeart/2005/8/layout/arrow2"/>
    <dgm:cxn modelId="{39B53AD7-C90C-234A-A9EB-475D77C81A37}" type="presOf" srcId="{01FF9BEF-1C99-C748-8AFF-A4BA4130E269}" destId="{C4DC2BEB-AA14-B44C-A5FD-0217249B5004}" srcOrd="0" destOrd="0" presId="urn:microsoft.com/office/officeart/2005/8/layout/arrow2"/>
    <dgm:cxn modelId="{CB5AEAD9-2DC2-CF4D-9FAF-B0CDAC9867DE}" type="presOf" srcId="{912CA2B3-B008-3C4C-8070-7FFF642ABB9A}" destId="{5FF6ED92-CADF-9346-92A8-FBC09B3E4803}" srcOrd="0" destOrd="1" presId="urn:microsoft.com/office/officeart/2005/8/layout/arrow2"/>
    <dgm:cxn modelId="{083B52DF-E2EB-B949-8522-A6B8FB231923}" type="presOf" srcId="{CD0DCB8C-6B68-7A44-B892-2DAFAE401687}" destId="{46BD9AC7-E5FD-234E-B48B-63826FEF356B}" srcOrd="0" destOrd="1" presId="urn:microsoft.com/office/officeart/2005/8/layout/arrow2"/>
    <dgm:cxn modelId="{C28BB8DF-0FC0-4944-B2E3-E3716769F865}" srcId="{A507D0DA-3488-B549-996A-EF61CCFB8364}" destId="{01FF9BEF-1C99-C748-8AFF-A4BA4130E269}" srcOrd="2" destOrd="0" parTransId="{72653567-79D8-994C-88B5-E4CF437C2C8E}" sibTransId="{C298CE66-498A-4B47-A0DC-BF5B5B50F865}"/>
    <dgm:cxn modelId="{A9A808FB-D8D9-2D40-BAE8-B6DE237E481C}" type="presOf" srcId="{A507D0DA-3488-B549-996A-EF61CCFB8364}" destId="{A16F4CBE-762B-934F-A217-2EDD0EE758DD}" srcOrd="0" destOrd="0" presId="urn:microsoft.com/office/officeart/2005/8/layout/arrow2"/>
    <dgm:cxn modelId="{A22994D3-3D8F-DA43-8C2C-301C4E668579}" type="presParOf" srcId="{A16F4CBE-762B-934F-A217-2EDD0EE758DD}" destId="{78F4FAA7-7C38-4141-87AC-8E038C46D9F1}" srcOrd="0" destOrd="0" presId="urn:microsoft.com/office/officeart/2005/8/layout/arrow2"/>
    <dgm:cxn modelId="{84161A31-4163-AF48-A40D-A595570563DB}" type="presParOf" srcId="{A16F4CBE-762B-934F-A217-2EDD0EE758DD}" destId="{973D7DAC-148C-C84D-883D-82C32648AE86}" srcOrd="1" destOrd="0" presId="urn:microsoft.com/office/officeart/2005/8/layout/arrow2"/>
    <dgm:cxn modelId="{BE892E46-EA83-3B47-ABA0-9F5C9F1DF6DE}" type="presParOf" srcId="{973D7DAC-148C-C84D-883D-82C32648AE86}" destId="{3C9B0582-4F38-2549-8435-0EB9A82239FB}" srcOrd="0" destOrd="0" presId="urn:microsoft.com/office/officeart/2005/8/layout/arrow2"/>
    <dgm:cxn modelId="{4AABE078-B16D-0A43-BA85-39F427F01743}" type="presParOf" srcId="{973D7DAC-148C-C84D-883D-82C32648AE86}" destId="{CBECF839-3C17-BB40-8C5C-83CE30952FFE}" srcOrd="1" destOrd="0" presId="urn:microsoft.com/office/officeart/2005/8/layout/arrow2"/>
    <dgm:cxn modelId="{5D6883AE-DE7A-D942-8E48-3E6E7783BB7E}" type="presParOf" srcId="{973D7DAC-148C-C84D-883D-82C32648AE86}" destId="{CB5DB650-DE55-5949-A1EE-69D509F619DA}" srcOrd="2" destOrd="0" presId="urn:microsoft.com/office/officeart/2005/8/layout/arrow2"/>
    <dgm:cxn modelId="{45FC4906-B640-BF45-AC95-F52BB7CE2A92}" type="presParOf" srcId="{973D7DAC-148C-C84D-883D-82C32648AE86}" destId="{46BD9AC7-E5FD-234E-B48B-63826FEF356B}" srcOrd="3" destOrd="0" presId="urn:microsoft.com/office/officeart/2005/8/layout/arrow2"/>
    <dgm:cxn modelId="{1B0F72F3-C673-1D4E-BDF4-BE58FCEA0ABC}" type="presParOf" srcId="{973D7DAC-148C-C84D-883D-82C32648AE86}" destId="{9D3B937D-9600-BA48-A91A-D4E4804AC691}" srcOrd="4" destOrd="0" presId="urn:microsoft.com/office/officeart/2005/8/layout/arrow2"/>
    <dgm:cxn modelId="{CFCDA045-14E6-AD45-86FD-4323EB80975F}" type="presParOf" srcId="{973D7DAC-148C-C84D-883D-82C32648AE86}" destId="{C4DC2BEB-AA14-B44C-A5FD-0217249B5004}" srcOrd="5" destOrd="0" presId="urn:microsoft.com/office/officeart/2005/8/layout/arrow2"/>
    <dgm:cxn modelId="{07206046-4D36-2E4E-A778-DAC857FC0F71}" type="presParOf" srcId="{973D7DAC-148C-C84D-883D-82C32648AE86}" destId="{35D7C070-5B41-D64A-8154-6C070F54C1F1}" srcOrd="6" destOrd="0" presId="urn:microsoft.com/office/officeart/2005/8/layout/arrow2"/>
    <dgm:cxn modelId="{DABD44B9-8630-9C44-8069-213FC325E142}" type="presParOf" srcId="{973D7DAC-148C-C84D-883D-82C32648AE86}" destId="{5FF6ED92-CADF-9346-92A8-FBC09B3E4803}" srcOrd="7" destOrd="0" presId="urn:microsoft.com/office/officeart/2005/8/layout/arrow2"/>
    <dgm:cxn modelId="{0F29350E-C055-2A4C-B4E8-17AFCD8020D8}" type="presParOf" srcId="{973D7DAC-148C-C84D-883D-82C32648AE86}" destId="{5FCDF751-CCB2-4149-B78B-B7D41E7E2FF9}" srcOrd="8" destOrd="0" presId="urn:microsoft.com/office/officeart/2005/8/layout/arrow2"/>
    <dgm:cxn modelId="{1995D91E-C36E-974B-A5E4-2801C2854778}" type="presParOf" srcId="{973D7DAC-148C-C84D-883D-82C32648AE86}" destId="{60DCDC20-4DD6-1547-AFB1-8A5304DE7B0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90EC9-4914-42F7-90CA-3BCFE6D9799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5519DC8-BBDA-474B-8B4C-1D90DE106D8F}">
      <dgm:prSet/>
      <dgm:spPr/>
      <dgm:t>
        <a:bodyPr/>
        <a:lstStyle/>
        <a:p>
          <a:r>
            <a:rPr lang="nb-NO" dirty="0"/>
            <a:t>Staten skal kun dekke minstestandard</a:t>
          </a:r>
          <a:endParaRPr lang="en-US" dirty="0"/>
        </a:p>
      </dgm:t>
    </dgm:pt>
    <dgm:pt modelId="{54F8B338-A835-476D-AFCE-59F8843178B5}" type="parTrans" cxnId="{B4A32C3C-196C-40A6-871F-B373373D6F09}">
      <dgm:prSet/>
      <dgm:spPr/>
      <dgm:t>
        <a:bodyPr/>
        <a:lstStyle/>
        <a:p>
          <a:endParaRPr lang="en-US"/>
        </a:p>
      </dgm:t>
    </dgm:pt>
    <dgm:pt modelId="{B64ADDFB-312D-4E9A-971C-EFF5A7F92D15}" type="sibTrans" cxnId="{B4A32C3C-196C-40A6-871F-B373373D6F09}">
      <dgm:prSet/>
      <dgm:spPr/>
      <dgm:t>
        <a:bodyPr/>
        <a:lstStyle/>
        <a:p>
          <a:endParaRPr lang="en-US"/>
        </a:p>
      </dgm:t>
    </dgm:pt>
    <dgm:pt modelId="{09F0383B-D945-4C50-AE61-0F4B76EAE05C}">
      <dgm:prSet/>
      <dgm:spPr/>
      <dgm:t>
        <a:bodyPr/>
        <a:lstStyle/>
        <a:p>
          <a:r>
            <a:rPr lang="nb-NO" dirty="0"/>
            <a:t>Markedet må åpnes for private pensjonstilbud </a:t>
          </a:r>
          <a:endParaRPr lang="en-US" dirty="0"/>
        </a:p>
      </dgm:t>
    </dgm:pt>
    <dgm:pt modelId="{72022599-C032-4A4C-A4EA-D2BAD2CE5D47}" type="parTrans" cxnId="{9944CEB1-181E-4402-B04D-ADEA40A93320}">
      <dgm:prSet/>
      <dgm:spPr/>
      <dgm:t>
        <a:bodyPr/>
        <a:lstStyle/>
        <a:p>
          <a:endParaRPr lang="en-US"/>
        </a:p>
      </dgm:t>
    </dgm:pt>
    <dgm:pt modelId="{6B033440-EB00-4FD9-879D-0345AF72F169}" type="sibTrans" cxnId="{9944CEB1-181E-4402-B04D-ADEA40A93320}">
      <dgm:prSet/>
      <dgm:spPr/>
      <dgm:t>
        <a:bodyPr/>
        <a:lstStyle/>
        <a:p>
          <a:endParaRPr lang="en-US"/>
        </a:p>
      </dgm:t>
    </dgm:pt>
    <dgm:pt modelId="{7B34ED23-A8AA-4DC0-804D-97ACB0F592DE}">
      <dgm:prSet/>
      <dgm:spPr/>
      <dgm:t>
        <a:bodyPr/>
        <a:lstStyle/>
        <a:p>
          <a:r>
            <a:rPr lang="nb-NO" dirty="0"/>
            <a:t>Hev pensjonsalderen</a:t>
          </a:r>
          <a:endParaRPr lang="en-US" dirty="0"/>
        </a:p>
      </dgm:t>
    </dgm:pt>
    <dgm:pt modelId="{1CB2EACA-E964-4F9A-9F78-4371C2A7EF4D}" type="parTrans" cxnId="{DF0076BD-32DE-4D1D-8BF8-82FCB59A3060}">
      <dgm:prSet/>
      <dgm:spPr/>
      <dgm:t>
        <a:bodyPr/>
        <a:lstStyle/>
        <a:p>
          <a:endParaRPr lang="en-US"/>
        </a:p>
      </dgm:t>
    </dgm:pt>
    <dgm:pt modelId="{FFFC9AE3-A013-46C4-B172-DC5838BE69A0}" type="sibTrans" cxnId="{DF0076BD-32DE-4D1D-8BF8-82FCB59A3060}">
      <dgm:prSet/>
      <dgm:spPr/>
      <dgm:t>
        <a:bodyPr/>
        <a:lstStyle/>
        <a:p>
          <a:endParaRPr lang="en-US"/>
        </a:p>
      </dgm:t>
    </dgm:pt>
    <dgm:pt modelId="{FC938ABD-7F8B-4BE9-93B1-9B630CC4DBA1}">
      <dgm:prSet/>
      <dgm:spPr/>
      <dgm:t>
        <a:bodyPr/>
        <a:lstStyle/>
        <a:p>
          <a:r>
            <a:rPr lang="nb-NO" dirty="0"/>
            <a:t>Belønn de som kan stå lenge i arbeid</a:t>
          </a:r>
          <a:endParaRPr lang="en-US" dirty="0"/>
        </a:p>
      </dgm:t>
    </dgm:pt>
    <dgm:pt modelId="{AF0FA3DF-9589-4E0E-976A-7A8E8CB95C0B}" type="parTrans" cxnId="{D932F2C9-A842-488B-9767-4F1556E8AD6D}">
      <dgm:prSet/>
      <dgm:spPr/>
      <dgm:t>
        <a:bodyPr/>
        <a:lstStyle/>
        <a:p>
          <a:endParaRPr lang="en-US"/>
        </a:p>
      </dgm:t>
    </dgm:pt>
    <dgm:pt modelId="{BA6A8979-EF4F-4941-B17A-069E66344317}" type="sibTrans" cxnId="{D932F2C9-A842-488B-9767-4F1556E8AD6D}">
      <dgm:prSet/>
      <dgm:spPr/>
      <dgm:t>
        <a:bodyPr/>
        <a:lstStyle/>
        <a:p>
          <a:endParaRPr lang="en-US"/>
        </a:p>
      </dgm:t>
    </dgm:pt>
    <dgm:pt modelId="{B0EA15D3-5782-47CF-947C-16BE58D3E3D5}">
      <dgm:prSet/>
      <dgm:spPr/>
      <dgm:t>
        <a:bodyPr/>
        <a:lstStyle/>
        <a:p>
          <a:r>
            <a:rPr lang="nb-NO" dirty="0"/>
            <a:t>Unngå tidligpensjonsordninger</a:t>
          </a:r>
          <a:endParaRPr lang="en-US" dirty="0"/>
        </a:p>
      </dgm:t>
    </dgm:pt>
    <dgm:pt modelId="{7C4CD569-22C9-4142-8A62-936A0AE6D86A}" type="parTrans" cxnId="{6C079597-1F3B-4E45-BDB2-D464CF51ED0F}">
      <dgm:prSet/>
      <dgm:spPr/>
      <dgm:t>
        <a:bodyPr/>
        <a:lstStyle/>
        <a:p>
          <a:endParaRPr lang="en-US"/>
        </a:p>
      </dgm:t>
    </dgm:pt>
    <dgm:pt modelId="{B7B1F63B-0B3D-40BD-ACDB-7D7695074E75}" type="sibTrans" cxnId="{6C079597-1F3B-4E45-BDB2-D464CF51ED0F}">
      <dgm:prSet/>
      <dgm:spPr/>
      <dgm:t>
        <a:bodyPr/>
        <a:lstStyle/>
        <a:p>
          <a:endParaRPr lang="en-US"/>
        </a:p>
      </dgm:t>
    </dgm:pt>
    <dgm:pt modelId="{D5506E94-C584-4A97-993C-16B627B0E2E0}">
      <dgm:prSet/>
      <dgm:spPr/>
      <dgm:t>
        <a:bodyPr/>
        <a:lstStyle/>
        <a:p>
          <a:r>
            <a:rPr lang="nb-NO" dirty="0"/>
            <a:t>Pensjonene må øke mindre enn lønningene</a:t>
          </a:r>
        </a:p>
      </dgm:t>
    </dgm:pt>
    <dgm:pt modelId="{A02E62BB-B5E8-40DB-9A51-386AED2EB577}" type="parTrans" cxnId="{398A6988-7429-48E1-B50F-4A965AE11169}">
      <dgm:prSet/>
      <dgm:spPr/>
      <dgm:t>
        <a:bodyPr/>
        <a:lstStyle/>
        <a:p>
          <a:endParaRPr lang="en-US"/>
        </a:p>
      </dgm:t>
    </dgm:pt>
    <dgm:pt modelId="{92FFE2A5-E21C-45DC-B60E-BAF55124FB49}" type="sibTrans" cxnId="{398A6988-7429-48E1-B50F-4A965AE11169}">
      <dgm:prSet/>
      <dgm:spPr/>
      <dgm:t>
        <a:bodyPr/>
        <a:lstStyle/>
        <a:p>
          <a:endParaRPr lang="en-US"/>
        </a:p>
      </dgm:t>
    </dgm:pt>
    <dgm:pt modelId="{DE530F78-4AF4-8946-96A2-FB2E5A059E7C}">
      <dgm:prSet/>
      <dgm:spPr/>
      <dgm:t>
        <a:bodyPr/>
        <a:lstStyle/>
        <a:p>
          <a:r>
            <a:rPr lang="nb-NO" dirty="0"/>
            <a:t>Befolkningen må oppfordres til å spare selv</a:t>
          </a:r>
        </a:p>
      </dgm:t>
    </dgm:pt>
    <dgm:pt modelId="{85EA851F-6F4D-7C45-99F9-2A0D42B6F890}" type="parTrans" cxnId="{5CEC8E81-1B92-D545-BC0C-227D317E035D}">
      <dgm:prSet/>
      <dgm:spPr/>
      <dgm:t>
        <a:bodyPr/>
        <a:lstStyle/>
        <a:p>
          <a:endParaRPr lang="nb-NO"/>
        </a:p>
      </dgm:t>
    </dgm:pt>
    <dgm:pt modelId="{C4876E4C-F82A-DB41-86EF-78869D36B833}" type="sibTrans" cxnId="{5CEC8E81-1B92-D545-BC0C-227D317E035D}">
      <dgm:prSet/>
      <dgm:spPr/>
      <dgm:t>
        <a:bodyPr/>
        <a:lstStyle/>
        <a:p>
          <a:endParaRPr lang="nb-NO"/>
        </a:p>
      </dgm:t>
    </dgm:pt>
    <dgm:pt modelId="{45C81FB1-A96A-A14E-A7DA-67C1CB9D9262}" type="pres">
      <dgm:prSet presAssocID="{0D390EC9-4914-42F7-90CA-3BCFE6D97997}" presName="diagram" presStyleCnt="0">
        <dgm:presLayoutVars>
          <dgm:dir/>
          <dgm:resizeHandles val="exact"/>
        </dgm:presLayoutVars>
      </dgm:prSet>
      <dgm:spPr/>
    </dgm:pt>
    <dgm:pt modelId="{355ED3B8-0098-164C-983C-5674203CB456}" type="pres">
      <dgm:prSet presAssocID="{95519DC8-BBDA-474B-8B4C-1D90DE106D8F}" presName="node" presStyleLbl="node1" presStyleIdx="0" presStyleCnt="7">
        <dgm:presLayoutVars>
          <dgm:bulletEnabled val="1"/>
        </dgm:presLayoutVars>
      </dgm:prSet>
      <dgm:spPr/>
    </dgm:pt>
    <dgm:pt modelId="{7943372F-BA80-E548-B961-9B305F42FC87}" type="pres">
      <dgm:prSet presAssocID="{B64ADDFB-312D-4E9A-971C-EFF5A7F92D15}" presName="sibTrans" presStyleCnt="0"/>
      <dgm:spPr/>
    </dgm:pt>
    <dgm:pt modelId="{03F0FBA0-FD90-604F-8CBB-D0D214AF8543}" type="pres">
      <dgm:prSet presAssocID="{09F0383B-D945-4C50-AE61-0F4B76EAE05C}" presName="node" presStyleLbl="node1" presStyleIdx="1" presStyleCnt="7">
        <dgm:presLayoutVars>
          <dgm:bulletEnabled val="1"/>
        </dgm:presLayoutVars>
      </dgm:prSet>
      <dgm:spPr/>
    </dgm:pt>
    <dgm:pt modelId="{6267FE36-A8A0-8B4B-B078-AF3569A5FB30}" type="pres">
      <dgm:prSet presAssocID="{6B033440-EB00-4FD9-879D-0345AF72F169}" presName="sibTrans" presStyleCnt="0"/>
      <dgm:spPr/>
    </dgm:pt>
    <dgm:pt modelId="{1789D9A4-77DE-F348-B516-CDBB37E93556}" type="pres">
      <dgm:prSet presAssocID="{7B34ED23-A8AA-4DC0-804D-97ACB0F592DE}" presName="node" presStyleLbl="node1" presStyleIdx="2" presStyleCnt="7">
        <dgm:presLayoutVars>
          <dgm:bulletEnabled val="1"/>
        </dgm:presLayoutVars>
      </dgm:prSet>
      <dgm:spPr/>
    </dgm:pt>
    <dgm:pt modelId="{F54FF246-DAC1-CD42-AD3B-1994C2900CAF}" type="pres">
      <dgm:prSet presAssocID="{FFFC9AE3-A013-46C4-B172-DC5838BE69A0}" presName="sibTrans" presStyleCnt="0"/>
      <dgm:spPr/>
    </dgm:pt>
    <dgm:pt modelId="{680B246C-0487-3644-AAE6-BE14472ADF60}" type="pres">
      <dgm:prSet presAssocID="{FC938ABD-7F8B-4BE9-93B1-9B630CC4DBA1}" presName="node" presStyleLbl="node1" presStyleIdx="3" presStyleCnt="7">
        <dgm:presLayoutVars>
          <dgm:bulletEnabled val="1"/>
        </dgm:presLayoutVars>
      </dgm:prSet>
      <dgm:spPr/>
    </dgm:pt>
    <dgm:pt modelId="{08F5574C-6A11-2B47-BF42-EF216A95A10E}" type="pres">
      <dgm:prSet presAssocID="{BA6A8979-EF4F-4941-B17A-069E66344317}" presName="sibTrans" presStyleCnt="0"/>
      <dgm:spPr/>
    </dgm:pt>
    <dgm:pt modelId="{C35E8C5B-20AD-DE47-B634-D925D0650C22}" type="pres">
      <dgm:prSet presAssocID="{B0EA15D3-5782-47CF-947C-16BE58D3E3D5}" presName="node" presStyleLbl="node1" presStyleIdx="4" presStyleCnt="7">
        <dgm:presLayoutVars>
          <dgm:bulletEnabled val="1"/>
        </dgm:presLayoutVars>
      </dgm:prSet>
      <dgm:spPr/>
    </dgm:pt>
    <dgm:pt modelId="{ACCEB379-B017-124C-8DB4-E5B92D0CFE5D}" type="pres">
      <dgm:prSet presAssocID="{B7B1F63B-0B3D-40BD-ACDB-7D7695074E75}" presName="sibTrans" presStyleCnt="0"/>
      <dgm:spPr/>
    </dgm:pt>
    <dgm:pt modelId="{D5ABA2D2-3AA6-4B48-97D5-D86A2F0F42C2}" type="pres">
      <dgm:prSet presAssocID="{D5506E94-C584-4A97-993C-16B627B0E2E0}" presName="node" presStyleLbl="node1" presStyleIdx="5" presStyleCnt="7">
        <dgm:presLayoutVars>
          <dgm:bulletEnabled val="1"/>
        </dgm:presLayoutVars>
      </dgm:prSet>
      <dgm:spPr/>
    </dgm:pt>
    <dgm:pt modelId="{8DD2A976-B93A-7845-BBEB-C3AAC9CBB281}" type="pres">
      <dgm:prSet presAssocID="{92FFE2A5-E21C-45DC-B60E-BAF55124FB49}" presName="sibTrans" presStyleCnt="0"/>
      <dgm:spPr/>
    </dgm:pt>
    <dgm:pt modelId="{9A2B7020-412F-834C-A64F-D8B1BF203563}" type="pres">
      <dgm:prSet presAssocID="{DE530F78-4AF4-8946-96A2-FB2E5A059E7C}" presName="node" presStyleLbl="node1" presStyleIdx="6" presStyleCnt="7">
        <dgm:presLayoutVars>
          <dgm:bulletEnabled val="1"/>
        </dgm:presLayoutVars>
      </dgm:prSet>
      <dgm:spPr/>
    </dgm:pt>
  </dgm:ptLst>
  <dgm:cxnLst>
    <dgm:cxn modelId="{894D8637-0C3F-7F45-9BF4-F07BDC88D591}" type="presOf" srcId="{DE530F78-4AF4-8946-96A2-FB2E5A059E7C}" destId="{9A2B7020-412F-834C-A64F-D8B1BF203563}" srcOrd="0" destOrd="0" presId="urn:microsoft.com/office/officeart/2005/8/layout/default"/>
    <dgm:cxn modelId="{B4A32C3C-196C-40A6-871F-B373373D6F09}" srcId="{0D390EC9-4914-42F7-90CA-3BCFE6D97997}" destId="{95519DC8-BBDA-474B-8B4C-1D90DE106D8F}" srcOrd="0" destOrd="0" parTransId="{54F8B338-A835-476D-AFCE-59F8843178B5}" sibTransId="{B64ADDFB-312D-4E9A-971C-EFF5A7F92D15}"/>
    <dgm:cxn modelId="{8B1DAE70-9599-6846-AEA1-D5A5DE7E9032}" type="presOf" srcId="{0D390EC9-4914-42F7-90CA-3BCFE6D97997}" destId="{45C81FB1-A96A-A14E-A7DA-67C1CB9D9262}" srcOrd="0" destOrd="0" presId="urn:microsoft.com/office/officeart/2005/8/layout/default"/>
    <dgm:cxn modelId="{5CEC8E81-1B92-D545-BC0C-227D317E035D}" srcId="{0D390EC9-4914-42F7-90CA-3BCFE6D97997}" destId="{DE530F78-4AF4-8946-96A2-FB2E5A059E7C}" srcOrd="6" destOrd="0" parTransId="{85EA851F-6F4D-7C45-99F9-2A0D42B6F890}" sibTransId="{C4876E4C-F82A-DB41-86EF-78869D36B833}"/>
    <dgm:cxn modelId="{398A6988-7429-48E1-B50F-4A965AE11169}" srcId="{0D390EC9-4914-42F7-90CA-3BCFE6D97997}" destId="{D5506E94-C584-4A97-993C-16B627B0E2E0}" srcOrd="5" destOrd="0" parTransId="{A02E62BB-B5E8-40DB-9A51-386AED2EB577}" sibTransId="{92FFE2A5-E21C-45DC-B60E-BAF55124FB49}"/>
    <dgm:cxn modelId="{6C079597-1F3B-4E45-BDB2-D464CF51ED0F}" srcId="{0D390EC9-4914-42F7-90CA-3BCFE6D97997}" destId="{B0EA15D3-5782-47CF-947C-16BE58D3E3D5}" srcOrd="4" destOrd="0" parTransId="{7C4CD569-22C9-4142-8A62-936A0AE6D86A}" sibTransId="{B7B1F63B-0B3D-40BD-ACDB-7D7695074E75}"/>
    <dgm:cxn modelId="{9944CEB1-181E-4402-B04D-ADEA40A93320}" srcId="{0D390EC9-4914-42F7-90CA-3BCFE6D97997}" destId="{09F0383B-D945-4C50-AE61-0F4B76EAE05C}" srcOrd="1" destOrd="0" parTransId="{72022599-C032-4A4C-A4EA-D2BAD2CE5D47}" sibTransId="{6B033440-EB00-4FD9-879D-0345AF72F169}"/>
    <dgm:cxn modelId="{DF0076BD-32DE-4D1D-8BF8-82FCB59A3060}" srcId="{0D390EC9-4914-42F7-90CA-3BCFE6D97997}" destId="{7B34ED23-A8AA-4DC0-804D-97ACB0F592DE}" srcOrd="2" destOrd="0" parTransId="{1CB2EACA-E964-4F9A-9F78-4371C2A7EF4D}" sibTransId="{FFFC9AE3-A013-46C4-B172-DC5838BE69A0}"/>
    <dgm:cxn modelId="{CB9702C0-DCB4-6F42-A077-83AB02DB9F8D}" type="presOf" srcId="{D5506E94-C584-4A97-993C-16B627B0E2E0}" destId="{D5ABA2D2-3AA6-4B48-97D5-D86A2F0F42C2}" srcOrd="0" destOrd="0" presId="urn:microsoft.com/office/officeart/2005/8/layout/default"/>
    <dgm:cxn modelId="{C85DE7C2-7BA2-2F4A-94CA-BC4498406D89}" type="presOf" srcId="{95519DC8-BBDA-474B-8B4C-1D90DE106D8F}" destId="{355ED3B8-0098-164C-983C-5674203CB456}" srcOrd="0" destOrd="0" presId="urn:microsoft.com/office/officeart/2005/8/layout/default"/>
    <dgm:cxn modelId="{D932F2C9-A842-488B-9767-4F1556E8AD6D}" srcId="{0D390EC9-4914-42F7-90CA-3BCFE6D97997}" destId="{FC938ABD-7F8B-4BE9-93B1-9B630CC4DBA1}" srcOrd="3" destOrd="0" parTransId="{AF0FA3DF-9589-4E0E-976A-7A8E8CB95C0B}" sibTransId="{BA6A8979-EF4F-4941-B17A-069E66344317}"/>
    <dgm:cxn modelId="{348139D6-A8B1-4A44-BCAE-569C084AE2A9}" type="presOf" srcId="{09F0383B-D945-4C50-AE61-0F4B76EAE05C}" destId="{03F0FBA0-FD90-604F-8CBB-D0D214AF8543}" srcOrd="0" destOrd="0" presId="urn:microsoft.com/office/officeart/2005/8/layout/default"/>
    <dgm:cxn modelId="{06F1CFD6-F7EA-1A47-AD78-B33FE06BE32C}" type="presOf" srcId="{B0EA15D3-5782-47CF-947C-16BE58D3E3D5}" destId="{C35E8C5B-20AD-DE47-B634-D925D0650C22}" srcOrd="0" destOrd="0" presId="urn:microsoft.com/office/officeart/2005/8/layout/default"/>
    <dgm:cxn modelId="{F405DCF4-5AB0-FF4D-B340-AC35593425F9}" type="presOf" srcId="{FC938ABD-7F8B-4BE9-93B1-9B630CC4DBA1}" destId="{680B246C-0487-3644-AAE6-BE14472ADF60}" srcOrd="0" destOrd="0" presId="urn:microsoft.com/office/officeart/2005/8/layout/default"/>
    <dgm:cxn modelId="{EA1BCCFC-527B-2745-B701-471A29CC4CEC}" type="presOf" srcId="{7B34ED23-A8AA-4DC0-804D-97ACB0F592DE}" destId="{1789D9A4-77DE-F348-B516-CDBB37E93556}" srcOrd="0" destOrd="0" presId="urn:microsoft.com/office/officeart/2005/8/layout/default"/>
    <dgm:cxn modelId="{D129B30E-FA1F-AF45-A6FC-459CC07C82B4}" type="presParOf" srcId="{45C81FB1-A96A-A14E-A7DA-67C1CB9D9262}" destId="{355ED3B8-0098-164C-983C-5674203CB456}" srcOrd="0" destOrd="0" presId="urn:microsoft.com/office/officeart/2005/8/layout/default"/>
    <dgm:cxn modelId="{322BD732-ABA0-9646-88C1-4BE2F7AC0E62}" type="presParOf" srcId="{45C81FB1-A96A-A14E-A7DA-67C1CB9D9262}" destId="{7943372F-BA80-E548-B961-9B305F42FC87}" srcOrd="1" destOrd="0" presId="urn:microsoft.com/office/officeart/2005/8/layout/default"/>
    <dgm:cxn modelId="{9F1C1F60-2F2C-6142-9650-5B040F219752}" type="presParOf" srcId="{45C81FB1-A96A-A14E-A7DA-67C1CB9D9262}" destId="{03F0FBA0-FD90-604F-8CBB-D0D214AF8543}" srcOrd="2" destOrd="0" presId="urn:microsoft.com/office/officeart/2005/8/layout/default"/>
    <dgm:cxn modelId="{AC0193F5-E411-C049-B3CF-B6EBDAC3BB21}" type="presParOf" srcId="{45C81FB1-A96A-A14E-A7DA-67C1CB9D9262}" destId="{6267FE36-A8A0-8B4B-B078-AF3569A5FB30}" srcOrd="3" destOrd="0" presId="urn:microsoft.com/office/officeart/2005/8/layout/default"/>
    <dgm:cxn modelId="{6DD39DC1-014F-0C4B-8FD5-C23585B0CC93}" type="presParOf" srcId="{45C81FB1-A96A-A14E-A7DA-67C1CB9D9262}" destId="{1789D9A4-77DE-F348-B516-CDBB37E93556}" srcOrd="4" destOrd="0" presId="urn:microsoft.com/office/officeart/2005/8/layout/default"/>
    <dgm:cxn modelId="{8CA65B4D-5526-0348-8930-0C27535A3028}" type="presParOf" srcId="{45C81FB1-A96A-A14E-A7DA-67C1CB9D9262}" destId="{F54FF246-DAC1-CD42-AD3B-1994C2900CAF}" srcOrd="5" destOrd="0" presId="urn:microsoft.com/office/officeart/2005/8/layout/default"/>
    <dgm:cxn modelId="{A32BD410-D065-884E-A1F4-6026E5171DF0}" type="presParOf" srcId="{45C81FB1-A96A-A14E-A7DA-67C1CB9D9262}" destId="{680B246C-0487-3644-AAE6-BE14472ADF60}" srcOrd="6" destOrd="0" presId="urn:microsoft.com/office/officeart/2005/8/layout/default"/>
    <dgm:cxn modelId="{CEC3DC6C-F016-E44D-BC10-19A32358CEE5}" type="presParOf" srcId="{45C81FB1-A96A-A14E-A7DA-67C1CB9D9262}" destId="{08F5574C-6A11-2B47-BF42-EF216A95A10E}" srcOrd="7" destOrd="0" presId="urn:microsoft.com/office/officeart/2005/8/layout/default"/>
    <dgm:cxn modelId="{CA22442D-513D-8149-A7E2-D31D50BFD593}" type="presParOf" srcId="{45C81FB1-A96A-A14E-A7DA-67C1CB9D9262}" destId="{C35E8C5B-20AD-DE47-B634-D925D0650C22}" srcOrd="8" destOrd="0" presId="urn:microsoft.com/office/officeart/2005/8/layout/default"/>
    <dgm:cxn modelId="{6B46654C-4535-A44D-AC47-09A60EBF4F61}" type="presParOf" srcId="{45C81FB1-A96A-A14E-A7DA-67C1CB9D9262}" destId="{ACCEB379-B017-124C-8DB4-E5B92D0CFE5D}" srcOrd="9" destOrd="0" presId="urn:microsoft.com/office/officeart/2005/8/layout/default"/>
    <dgm:cxn modelId="{8A5B2B93-C988-B041-9540-53239B989E9C}" type="presParOf" srcId="{45C81FB1-A96A-A14E-A7DA-67C1CB9D9262}" destId="{D5ABA2D2-3AA6-4B48-97D5-D86A2F0F42C2}" srcOrd="10" destOrd="0" presId="urn:microsoft.com/office/officeart/2005/8/layout/default"/>
    <dgm:cxn modelId="{E9609EAC-20D5-5D46-A443-1E2A6ECC88BB}" type="presParOf" srcId="{45C81FB1-A96A-A14E-A7DA-67C1CB9D9262}" destId="{8DD2A976-B93A-7845-BBEB-C3AAC9CBB281}" srcOrd="11" destOrd="0" presId="urn:microsoft.com/office/officeart/2005/8/layout/default"/>
    <dgm:cxn modelId="{779EF78E-9E31-7C46-AE8C-9BFBCEB21F78}" type="presParOf" srcId="{45C81FB1-A96A-A14E-A7DA-67C1CB9D9262}" destId="{9A2B7020-412F-834C-A64F-D8B1BF20356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4FAA7-7C38-4141-87AC-8E038C46D9F1}">
      <dsp:nvSpPr>
        <dsp:cNvPr id="0" name=""/>
        <dsp:cNvSpPr/>
      </dsp:nvSpPr>
      <dsp:spPr>
        <a:xfrm>
          <a:off x="593140" y="0"/>
          <a:ext cx="11005718" cy="6858000"/>
        </a:xfrm>
        <a:prstGeom prst="swooshArrow">
          <a:avLst>
            <a:gd name="adj1" fmla="val 25000"/>
            <a:gd name="adj2" fmla="val 25000"/>
          </a:avLst>
        </a:prstGeom>
        <a:solidFill>
          <a:srgbClr val="FF0000">
            <a:alpha val="2964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B0582-4F38-2549-8435-0EB9A82239FB}">
      <dsp:nvSpPr>
        <dsp:cNvPr id="0" name=""/>
        <dsp:cNvSpPr/>
      </dsp:nvSpPr>
      <dsp:spPr>
        <a:xfrm>
          <a:off x="1690420" y="5099608"/>
          <a:ext cx="252374" cy="252374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ECF839-3C17-BB40-8C5C-83CE30952FFE}">
      <dsp:nvSpPr>
        <dsp:cNvPr id="0" name=""/>
        <dsp:cNvSpPr/>
      </dsp:nvSpPr>
      <dsp:spPr>
        <a:xfrm>
          <a:off x="1816608" y="5225796"/>
          <a:ext cx="1437436" cy="163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2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1936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Behovsprøvd alderstrygd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Pensjonsalder 70 år</a:t>
          </a:r>
        </a:p>
      </dsp:txBody>
      <dsp:txXfrm>
        <a:off x="1816608" y="5225796"/>
        <a:ext cx="1437436" cy="1632204"/>
      </dsp:txXfrm>
    </dsp:sp>
    <dsp:sp modelId="{CB5DB650-DE55-5949-A1EE-69D509F619DA}">
      <dsp:nvSpPr>
        <dsp:cNvPr id="0" name=""/>
        <dsp:cNvSpPr/>
      </dsp:nvSpPr>
      <dsp:spPr>
        <a:xfrm>
          <a:off x="3056534" y="3786987"/>
          <a:ext cx="395020" cy="39502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BD9AC7-E5FD-234E-B48B-63826FEF356B}">
      <dsp:nvSpPr>
        <dsp:cNvPr id="0" name=""/>
        <dsp:cNvSpPr/>
      </dsp:nvSpPr>
      <dsp:spPr>
        <a:xfrm>
          <a:off x="3254044" y="3984497"/>
          <a:ext cx="1821484" cy="2873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1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1949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LO krever universell trygd uten behovsprøving</a:t>
          </a:r>
        </a:p>
      </dsp:txBody>
      <dsp:txXfrm>
        <a:off x="3254044" y="3984497"/>
        <a:ext cx="1821484" cy="2873502"/>
      </dsp:txXfrm>
    </dsp:sp>
    <dsp:sp modelId="{9D3B937D-9600-BA48-A91A-D4E4804AC691}">
      <dsp:nvSpPr>
        <dsp:cNvPr id="0" name=""/>
        <dsp:cNvSpPr/>
      </dsp:nvSpPr>
      <dsp:spPr>
        <a:xfrm>
          <a:off x="4812182" y="2740456"/>
          <a:ext cx="526694" cy="526694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DC2BEB-AA14-B44C-A5FD-0217249B5004}">
      <dsp:nvSpPr>
        <dsp:cNvPr id="0" name=""/>
        <dsp:cNvSpPr/>
      </dsp:nvSpPr>
      <dsp:spPr>
        <a:xfrm>
          <a:off x="5075529" y="3003803"/>
          <a:ext cx="2117750" cy="3854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08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1966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Folketrygden - hjelp til selvhjelp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Økonomisk trygghet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Utjevning over livsløp og mellom grupper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Mindre forskjeller</a:t>
          </a:r>
        </a:p>
      </dsp:txBody>
      <dsp:txXfrm>
        <a:off x="5075529" y="3003803"/>
        <a:ext cx="2117750" cy="3854196"/>
      </dsp:txXfrm>
    </dsp:sp>
    <dsp:sp modelId="{35D7C070-5B41-D64A-8154-6C070F54C1F1}">
      <dsp:nvSpPr>
        <dsp:cNvPr id="0" name=""/>
        <dsp:cNvSpPr/>
      </dsp:nvSpPr>
      <dsp:spPr>
        <a:xfrm>
          <a:off x="6853123" y="1922983"/>
          <a:ext cx="680313" cy="680313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F6ED92-CADF-9346-92A8-FBC09B3E4803}">
      <dsp:nvSpPr>
        <dsp:cNvPr id="0" name=""/>
        <dsp:cNvSpPr/>
      </dsp:nvSpPr>
      <dsp:spPr>
        <a:xfrm>
          <a:off x="7193280" y="2263139"/>
          <a:ext cx="2194560" cy="459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48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1973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Pensjonsalderen settes ned til 67 år</a:t>
          </a:r>
        </a:p>
      </dsp:txBody>
      <dsp:txXfrm>
        <a:off x="7193280" y="2263139"/>
        <a:ext cx="2194560" cy="4594860"/>
      </dsp:txXfrm>
    </dsp:sp>
    <dsp:sp modelId="{5FCDF751-CCB2-4149-B78B-B7D41E7E2FF9}">
      <dsp:nvSpPr>
        <dsp:cNvPr id="0" name=""/>
        <dsp:cNvSpPr/>
      </dsp:nvSpPr>
      <dsp:spPr>
        <a:xfrm>
          <a:off x="8954414" y="1377086"/>
          <a:ext cx="866851" cy="866851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DCDC20-4DD6-1547-AFB1-8A5304DE7B05}">
      <dsp:nvSpPr>
        <dsp:cNvPr id="0" name=""/>
        <dsp:cNvSpPr/>
      </dsp:nvSpPr>
      <dsp:spPr>
        <a:xfrm>
          <a:off x="9387840" y="1810511"/>
          <a:ext cx="2194560" cy="504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2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80- og 90- tallet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Utredning om 60 års pensjonsalder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Tidligpensjonsordningen AFP</a:t>
          </a:r>
        </a:p>
      </dsp:txBody>
      <dsp:txXfrm>
        <a:off x="9387840" y="1810511"/>
        <a:ext cx="2194560" cy="5047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ED3B8-0098-164C-983C-5674203CB456}">
      <dsp:nvSpPr>
        <dsp:cNvPr id="0" name=""/>
        <dsp:cNvSpPr/>
      </dsp:nvSpPr>
      <dsp:spPr>
        <a:xfrm>
          <a:off x="687809" y="930"/>
          <a:ext cx="1762596" cy="1057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Staten skal kun dekke minstestandard</a:t>
          </a:r>
          <a:endParaRPr lang="en-US" sz="1300" kern="1200" dirty="0"/>
        </a:p>
      </dsp:txBody>
      <dsp:txXfrm>
        <a:off x="687809" y="930"/>
        <a:ext cx="1762596" cy="1057557"/>
      </dsp:txXfrm>
    </dsp:sp>
    <dsp:sp modelId="{03F0FBA0-FD90-604F-8CBB-D0D214AF8543}">
      <dsp:nvSpPr>
        <dsp:cNvPr id="0" name=""/>
        <dsp:cNvSpPr/>
      </dsp:nvSpPr>
      <dsp:spPr>
        <a:xfrm>
          <a:off x="2626665" y="930"/>
          <a:ext cx="1762596" cy="1057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Markedet må åpnes for private pensjonstilbud </a:t>
          </a:r>
          <a:endParaRPr lang="en-US" sz="1300" kern="1200" dirty="0"/>
        </a:p>
      </dsp:txBody>
      <dsp:txXfrm>
        <a:off x="2626665" y="930"/>
        <a:ext cx="1762596" cy="1057557"/>
      </dsp:txXfrm>
    </dsp:sp>
    <dsp:sp modelId="{1789D9A4-77DE-F348-B516-CDBB37E93556}">
      <dsp:nvSpPr>
        <dsp:cNvPr id="0" name=""/>
        <dsp:cNvSpPr/>
      </dsp:nvSpPr>
      <dsp:spPr>
        <a:xfrm>
          <a:off x="687809" y="1234747"/>
          <a:ext cx="1762596" cy="1057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Hev pensjonsalderen</a:t>
          </a:r>
          <a:endParaRPr lang="en-US" sz="1300" kern="1200" dirty="0"/>
        </a:p>
      </dsp:txBody>
      <dsp:txXfrm>
        <a:off x="687809" y="1234747"/>
        <a:ext cx="1762596" cy="1057557"/>
      </dsp:txXfrm>
    </dsp:sp>
    <dsp:sp modelId="{680B246C-0487-3644-AAE6-BE14472ADF60}">
      <dsp:nvSpPr>
        <dsp:cNvPr id="0" name=""/>
        <dsp:cNvSpPr/>
      </dsp:nvSpPr>
      <dsp:spPr>
        <a:xfrm>
          <a:off x="2626665" y="1234747"/>
          <a:ext cx="1762596" cy="1057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Belønn de som kan stå lenge i arbeid</a:t>
          </a:r>
          <a:endParaRPr lang="en-US" sz="1300" kern="1200" dirty="0"/>
        </a:p>
      </dsp:txBody>
      <dsp:txXfrm>
        <a:off x="2626665" y="1234747"/>
        <a:ext cx="1762596" cy="1057557"/>
      </dsp:txXfrm>
    </dsp:sp>
    <dsp:sp modelId="{C35E8C5B-20AD-DE47-B634-D925D0650C22}">
      <dsp:nvSpPr>
        <dsp:cNvPr id="0" name=""/>
        <dsp:cNvSpPr/>
      </dsp:nvSpPr>
      <dsp:spPr>
        <a:xfrm>
          <a:off x="687809" y="2468565"/>
          <a:ext cx="1762596" cy="1057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Unngå tidligpensjonsordninger</a:t>
          </a:r>
          <a:endParaRPr lang="en-US" sz="1300" kern="1200" dirty="0"/>
        </a:p>
      </dsp:txBody>
      <dsp:txXfrm>
        <a:off x="687809" y="2468565"/>
        <a:ext cx="1762596" cy="1057557"/>
      </dsp:txXfrm>
    </dsp:sp>
    <dsp:sp modelId="{D5ABA2D2-3AA6-4B48-97D5-D86A2F0F42C2}">
      <dsp:nvSpPr>
        <dsp:cNvPr id="0" name=""/>
        <dsp:cNvSpPr/>
      </dsp:nvSpPr>
      <dsp:spPr>
        <a:xfrm>
          <a:off x="2626665" y="2468565"/>
          <a:ext cx="1762596" cy="1057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Pensjonene må øke mindre enn lønningene</a:t>
          </a:r>
        </a:p>
      </dsp:txBody>
      <dsp:txXfrm>
        <a:off x="2626665" y="2468565"/>
        <a:ext cx="1762596" cy="1057557"/>
      </dsp:txXfrm>
    </dsp:sp>
    <dsp:sp modelId="{9A2B7020-412F-834C-A64F-D8B1BF203563}">
      <dsp:nvSpPr>
        <dsp:cNvPr id="0" name=""/>
        <dsp:cNvSpPr/>
      </dsp:nvSpPr>
      <dsp:spPr>
        <a:xfrm>
          <a:off x="1657237" y="3702382"/>
          <a:ext cx="1762596" cy="1057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Befolkningen må oppfordres til å spare selv</a:t>
          </a:r>
        </a:p>
      </dsp:txBody>
      <dsp:txXfrm>
        <a:off x="1657237" y="3702382"/>
        <a:ext cx="1762596" cy="1057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D27062-0D43-9A4E-A585-9A3A75BC9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162EE3F-00A7-0749-B22C-47575CBFF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0AD024-95AE-C74C-B942-A915BD92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0E1834-26C0-764B-A64E-8AF920A9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90DBF8-5088-1D41-B9DF-57672A2B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7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C67218-B056-3F4A-89BE-5860A22D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2174004-7C1D-094B-885B-2F8A40398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E2D093-E56A-2745-B878-C1E0112E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571132-1F41-FF4A-818D-6DFC134B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85CC73-7635-8C47-8851-74E95419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200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C84115C-71E0-B34D-96C8-3EF8B05CD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245B53-F742-5E4A-BABF-2B7945067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591220-26C6-DA48-853C-5AAC63C4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D9F4FE-2E33-714D-B8CE-3C27321E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44839A-18F0-0A47-9D28-41AE4999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65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9CCECB-8A07-8349-A53B-2BEE59F7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B08D9F-4A81-0A47-882F-272517D5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418BA5-15FC-E54C-A264-B926CA27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9E82BD-CD8B-AD44-8049-B09D6BC0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0BC8F6-862D-644D-B1AF-A2F73B66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29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724BE5-56D4-1344-85FE-DB065403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4BE829-5745-0340-846A-15D832A87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634D00-AFB4-4E40-92F3-BF813094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B2783D-16B5-BC4A-B5AC-152730EB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7DBA82-945C-D94B-8DBD-F2BCE20E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455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58A4C0-38FC-0143-98A0-3F78F602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585F03-FFF9-8E45-959E-2980AB00D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B3A6B9-BB8C-D841-A5A7-8A2F3826D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B458F40-F6F4-0449-999B-22E6E6D0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A665A3-1A95-E14D-B62F-62B0F35A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485867-AB47-1043-80D3-BA5D1FBA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423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CA4CF-7E36-684B-8107-92E01028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93D9EC-416B-EB41-9BE1-9CEC4DB85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BE7619A-F366-6E4D-A0ED-35DF3D2E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C4EEA8-879A-4144-BCFC-5A05B91FC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6EEF958-DE8F-6344-9BA9-A96F33FF2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482B026-33C4-0C43-A6DE-FF71BC6F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AFB1A2C-7D00-E049-90BF-16EE8F25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D8243B-16E5-9B48-9F0F-977E9D9A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48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285813-2C7D-EC45-AE4A-EE93FE05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2C537A8-7F5A-8844-BF6E-A4368633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BF34FB-501B-C940-BA4E-80760913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CE3A127-F134-E548-A354-2EC6BB7A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77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9E29AB6-BA9F-8F42-9CCF-D12E1894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2104867-AC1D-F94A-9FD0-A1600439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DE6317-5312-8B44-87B0-54D5DA52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09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822468-4467-874B-A435-922BCB04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D3C54-3AE7-AB44-B2D5-AA89670A9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1A505-0B6D-B947-990F-105BE854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9A1D3B6-CC6D-164B-97E3-76CB2834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22ABB80-216B-F246-BD1B-400B851C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2D9177-2893-CD46-A544-12254037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26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826A93-6F04-E643-B835-8C6DABF2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F543C5-44CD-7140-B328-F12456CF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6BF1FF-9CA1-134E-8876-ABB338AA1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39620A-8CFA-1C42-8CAE-154999D2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952DCC-FCF7-304B-8499-8F376C40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D0E43F4-37BB-0A4A-B0E9-9171E1B2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483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0109E50-9527-7D4C-A9FD-3B18F545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FE8245-2DF7-4141-86A8-88041614F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B50E6F-ACCB-E149-9B97-67C2DB28F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1B27-28A2-9943-A016-14467905BFEB}" type="datetimeFigureOut">
              <a:rPr lang="nb-NO" smtClean="0"/>
              <a:t>03.05.2021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C1B2DA-5320-3840-BB18-3E5515CFA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D1127A-5602-FE4D-839E-E3146D327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8372-A7AE-1C4F-9CCD-7473121859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65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nifesttankesmie.no/wp-content/uploads/sites/2/2016/02/Rapport1-2016.pdf" TargetMode="External"/><Relationship Id="rId2" Type="http://schemas.openxmlformats.org/officeDocument/2006/relationships/hyperlink" Target="http://www.ebbawergeland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www.nav.no/no/person/pensjon/hva-kan-jeg-fa-i-pensj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EBFAEB-B7DE-C342-B5D8-D1AD96E95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535" y="640081"/>
            <a:ext cx="6610383" cy="3497021"/>
          </a:xfrm>
          <a:noFill/>
        </p:spPr>
        <p:txBody>
          <a:bodyPr>
            <a:normAutofit/>
          </a:bodyPr>
          <a:lstStyle/>
          <a:p>
            <a:pPr algn="l"/>
            <a:r>
              <a:rPr lang="nb-NO"/>
              <a:t>PENSJON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9C27FC-28B7-3246-BFF6-1D2FE5480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759" y="4393579"/>
            <a:ext cx="6602159" cy="1824341"/>
          </a:xfrm>
          <a:noFill/>
        </p:spPr>
        <p:txBody>
          <a:bodyPr>
            <a:normAutofit/>
          </a:bodyPr>
          <a:lstStyle/>
          <a:p>
            <a:pPr algn="l"/>
            <a:r>
              <a:rPr lang="nb-NO" dirty="0"/>
              <a:t>4. mai 2021 - Fagforbundet </a:t>
            </a:r>
            <a:r>
              <a:rPr lang="nb-NO" dirty="0" err="1"/>
              <a:t>Ungs</a:t>
            </a:r>
            <a:r>
              <a:rPr lang="nb-NO" dirty="0"/>
              <a:t> pensjonsutvalg</a:t>
            </a:r>
          </a:p>
          <a:p>
            <a:pPr algn="l"/>
            <a:endParaRPr lang="nb-NO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17" descr="Person with Cane">
            <a:extLst>
              <a:ext uri="{FF2B5EF4-FFF2-40B4-BE49-F238E27FC236}">
                <a16:creationId xmlns:a16="http://schemas.microsoft.com/office/drawing/2014/main" id="{7FD489E4-DE49-484E-954A-1CD88C6A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243" y="1920240"/>
            <a:ext cx="3017520" cy="30175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145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DCF4C7-959C-8E44-9E87-B69E828E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nb-NO" sz="3600" dirty="0"/>
              <a:t>OPPSUMMERT</a:t>
            </a:r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79FCBE05-E963-41B2-97FD-8631A61E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Plassholder for innhold 2">
            <a:extLst>
              <a:ext uri="{FF2B5EF4-FFF2-40B4-BE49-F238E27FC236}">
                <a16:creationId xmlns:a16="http://schemas.microsoft.com/office/drawing/2014/main" id="{7BE1506A-BD55-4A7F-9A59-81197CC96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48113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04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7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037903-D360-AF46-8047-23A28905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Den nye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arbeidslinja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4" name="Picture 8" descr="Pisk og gulrot via inksc delv fylt opak pisk">
            <a:extLst>
              <a:ext uri="{FF2B5EF4-FFF2-40B4-BE49-F238E27FC236}">
                <a16:creationId xmlns:a16="http://schemas.microsoft.com/office/drawing/2014/main" id="{19D07F23-C823-9F4B-BE0C-E590B76F6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 bwMode="auto">
          <a:xfrm>
            <a:off x="2190048" y="1675227"/>
            <a:ext cx="7811903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2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8282"/>
            <a:ext cx="12192000" cy="4946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AB80CDD-4036-EE47-8034-6A1C3EBA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nb-NO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Valget er ditt</a:t>
            </a:r>
            <a:br>
              <a:rPr lang="nb-NO" sz="6600" dirty="0">
                <a:solidFill>
                  <a:schemeClr val="bg1"/>
                </a:solidFill>
              </a:rPr>
            </a:br>
            <a:r>
              <a:rPr lang="nb-NO" sz="6600" dirty="0">
                <a:solidFill>
                  <a:schemeClr val="bg1"/>
                </a:solidFill>
              </a:rPr>
              <a:t>D</a:t>
            </a:r>
            <a:r>
              <a:rPr lang="nb-NO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 er din egen lykkes smed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1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B9CA465-A0BD-954A-AD3A-0359DF3F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0" y="1295400"/>
            <a:ext cx="4470400" cy="4267200"/>
          </a:xfrm>
        </p:spPr>
      </p:pic>
      <p:pic>
        <p:nvPicPr>
          <p:cNvPr id="1026" name="Picture 2" descr="Pensjonsordbok - ordsky. Foto.">
            <a:extLst>
              <a:ext uri="{FF2B5EF4-FFF2-40B4-BE49-F238E27FC236}">
                <a16:creationId xmlns:a16="http://schemas.microsoft.com/office/drawing/2014/main" id="{B3D669AD-2FDF-C347-AA8F-2CCEB35B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42" y="1142432"/>
            <a:ext cx="8884115" cy="45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2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7A4116-7657-C74C-8713-B225F64B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Levealdersjusteringen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A49D8A-427B-6A42-B340-C303EE23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nb-NO" sz="2400" dirty="0"/>
              <a:t>NAV: </a:t>
            </a:r>
            <a:r>
              <a:rPr lang="nb-NO" sz="2400" i="1" dirty="0"/>
              <a:t>Hvis forventet levealder øker mellom årskull, vil levealdersjusteringen føre til at yngre årskull får noe lavere alderspensjon ved en gitt uttaksalder. </a:t>
            </a:r>
            <a:br>
              <a:rPr lang="nb-NO" sz="2400" i="1" dirty="0"/>
            </a:br>
            <a:br>
              <a:rPr lang="nb-NO" sz="2400" i="1" dirty="0"/>
            </a:br>
            <a:r>
              <a:rPr lang="nb-NO" sz="2400" i="1" dirty="0"/>
              <a:t>Du </a:t>
            </a:r>
            <a:r>
              <a:rPr lang="nb-NO" sz="2400" b="1" i="1" u="sng" dirty="0"/>
              <a:t>kan</a:t>
            </a:r>
            <a:r>
              <a:rPr lang="nb-NO" sz="2400" b="1" i="1" dirty="0"/>
              <a:t> </a:t>
            </a:r>
            <a:r>
              <a:rPr lang="nb-NO" sz="2400" i="1" dirty="0"/>
              <a:t>kompensere for dette ved å fortsette lenger i arbeid og utsette uttaket av pensjon. (min utheving)</a:t>
            </a:r>
          </a:p>
        </p:txBody>
      </p:sp>
    </p:spTree>
    <p:extLst>
      <p:ext uri="{BB962C8B-B14F-4D97-AF65-F5344CB8AC3E}">
        <p14:creationId xmlns:p14="http://schemas.microsoft.com/office/powerpoint/2010/main" val="332774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 descr="Mann med heldekkende fyll">
            <a:extLst>
              <a:ext uri="{FF2B5EF4-FFF2-40B4-BE49-F238E27FC236}">
                <a16:creationId xmlns:a16="http://schemas.microsoft.com/office/drawing/2014/main" id="{FB7D224F-2605-B341-ACA0-79D9DE1E6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5297" y="2601951"/>
            <a:ext cx="1654098" cy="1654098"/>
          </a:xfrm>
          <a:prstGeom prst="rect">
            <a:avLst/>
          </a:prstGeom>
        </p:spPr>
      </p:pic>
      <p:pic>
        <p:nvPicPr>
          <p:cNvPr id="7" name="Grafikk 6" descr="Mann med heldekkende fyll">
            <a:extLst>
              <a:ext uri="{FF2B5EF4-FFF2-40B4-BE49-F238E27FC236}">
                <a16:creationId xmlns:a16="http://schemas.microsoft.com/office/drawing/2014/main" id="{303793BA-8B23-374E-8F9A-53C576533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2606" y="2601951"/>
            <a:ext cx="1654098" cy="165409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6F2FE15-D788-AD47-8F18-0103F7FD2827}"/>
              </a:ext>
            </a:extLst>
          </p:cNvPr>
          <p:cNvSpPr txBox="1"/>
          <p:nvPr/>
        </p:nvSpPr>
        <p:spPr>
          <a:xfrm>
            <a:off x="3626946" y="164547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Jens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EFC1F5E-DF17-9D40-880F-8A0E8B534944}"/>
              </a:ext>
            </a:extLst>
          </p:cNvPr>
          <p:cNvSpPr txBox="1"/>
          <p:nvPr/>
        </p:nvSpPr>
        <p:spPr>
          <a:xfrm>
            <a:off x="7763553" y="1645475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Karl-Eirik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C3D2443-1A05-4B4E-AC23-9972CFC0F005}"/>
              </a:ext>
            </a:extLst>
          </p:cNvPr>
          <p:cNvSpPr txBox="1"/>
          <p:nvPr/>
        </p:nvSpPr>
        <p:spPr>
          <a:xfrm>
            <a:off x="789539" y="2967335"/>
            <a:ext cx="230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Årslønn 500.000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40 års opptjening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Avgangsalder 62 år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1A9AA3C-FE0F-B04D-9016-BF08BCDFC4C1}"/>
              </a:ext>
            </a:extLst>
          </p:cNvPr>
          <p:cNvSpPr txBox="1"/>
          <p:nvPr/>
        </p:nvSpPr>
        <p:spPr>
          <a:xfrm>
            <a:off x="2388529" y="4843193"/>
            <a:ext cx="306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Pensjon som 67 åring: 217.000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CA4AEF9-65B2-024C-BA1D-3689CE9EF41F}"/>
              </a:ext>
            </a:extLst>
          </p:cNvPr>
          <p:cNvSpPr txBox="1"/>
          <p:nvPr/>
        </p:nvSpPr>
        <p:spPr>
          <a:xfrm>
            <a:off x="6741224" y="4843193"/>
            <a:ext cx="306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Pensjon som 67 åring: 275.000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FC5DF8D-9319-4149-964C-C02709AC77AC}"/>
              </a:ext>
            </a:extLst>
          </p:cNvPr>
          <p:cNvSpPr txBox="1"/>
          <p:nvPr/>
        </p:nvSpPr>
        <p:spPr>
          <a:xfrm>
            <a:off x="9099395" y="2967335"/>
            <a:ext cx="230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Årslønn 500.000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40 års opptjening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Avgangsalder 67 år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4FCBE71-9D68-614E-B85B-D16354D5B1D7}"/>
              </a:ext>
            </a:extLst>
          </p:cNvPr>
          <p:cNvSpPr txBox="1"/>
          <p:nvPr/>
        </p:nvSpPr>
        <p:spPr>
          <a:xfrm>
            <a:off x="4885508" y="5799669"/>
            <a:ext cx="247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Forskjell 58.000 kr pr. år</a:t>
            </a:r>
          </a:p>
        </p:txBody>
      </p:sp>
    </p:spTree>
    <p:extLst>
      <p:ext uri="{BB962C8B-B14F-4D97-AF65-F5344CB8AC3E}">
        <p14:creationId xmlns:p14="http://schemas.microsoft.com/office/powerpoint/2010/main" val="240527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6AD0094-DCFD-5547-ADBB-D14DCD68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102" y="2553890"/>
            <a:ext cx="2781300" cy="6858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2121A92-D21C-5C4E-A2E7-3230897F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0" y="972403"/>
            <a:ext cx="1295400" cy="180340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DC388878-7B4B-A746-9EFD-B7F2756BF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104" y="3606734"/>
            <a:ext cx="2590800" cy="7366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6AFDD46A-42B9-FF45-8D32-8D657E001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5504" y="4863942"/>
            <a:ext cx="3509736" cy="41478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484B28FC-7356-F34C-B602-C19C8ED846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6140" y="2243942"/>
            <a:ext cx="2353065" cy="23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CC6471A-1FD3-F944-8354-5D0B0FC2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Hva nå?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B9F3E8-E2FE-DD43-BFD4-B64B4CDF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fontScale="92500" lnSpcReduction="10000"/>
          </a:bodyPr>
          <a:lstStyle/>
          <a:p>
            <a:r>
              <a:rPr lang="nb-NO" sz="2400" dirty="0"/>
              <a:t>Pensjon må på den politiske dagsorden i partier og fagbevegelse</a:t>
            </a:r>
          </a:p>
          <a:p>
            <a:r>
              <a:rPr lang="nb-NO" sz="2400" dirty="0"/>
              <a:t>«Ufarliggjør» pensjon som politisk tema</a:t>
            </a:r>
          </a:p>
          <a:p>
            <a:r>
              <a:rPr lang="nb-NO" sz="2400" dirty="0"/>
              <a:t>Skolere unge tillitsvalgte og medlemmer</a:t>
            </a:r>
          </a:p>
          <a:p>
            <a:r>
              <a:rPr lang="nb-NO" sz="2400" dirty="0"/>
              <a:t>Forankre pensjonskrav i ungdomsorganisasjon</a:t>
            </a:r>
          </a:p>
          <a:p>
            <a:pPr lvl="1"/>
            <a:r>
              <a:rPr lang="nb-NO" dirty="0"/>
              <a:t>Statens ansvar å sørge for anstendige pensjonsordninger for eldre og de som av andre grunner ikke kan jobbe</a:t>
            </a:r>
          </a:p>
          <a:p>
            <a:pPr lvl="1"/>
            <a:r>
              <a:rPr lang="nb-NO" dirty="0"/>
              <a:t>Fjerne levealdersjusteringen</a:t>
            </a:r>
          </a:p>
          <a:p>
            <a:pPr lvl="1"/>
            <a:r>
              <a:rPr lang="nb-NO" dirty="0"/>
              <a:t>66 % i pensjon for alle, også de som må gi seg tidlig i arbeidslivet</a:t>
            </a:r>
          </a:p>
          <a:p>
            <a:r>
              <a:rPr lang="nb-NO" sz="2400" dirty="0"/>
              <a:t>Oppfordre fagforeninger og klubber å bli med i fagbevegelsens pensjonsnettverk Pensjon for alle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05922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3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88BC6A0B-5063-7C43-8FB9-57EA1009E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90" r="32"/>
          <a:stretch/>
        </p:blipFill>
        <p:spPr>
          <a:xfrm>
            <a:off x="1472709" y="2743199"/>
            <a:ext cx="9243613" cy="3471333"/>
          </a:xfrm>
          <a:prstGeom prst="rect">
            <a:avLst/>
          </a:prstGeom>
        </p:spPr>
      </p:pic>
      <p:pic>
        <p:nvPicPr>
          <p:cNvPr id="18" name="Grafikk 17" descr="Lys på med heldekkende fyll">
            <a:extLst>
              <a:ext uri="{FF2B5EF4-FFF2-40B4-BE49-F238E27FC236}">
                <a16:creationId xmlns:a16="http://schemas.microsoft.com/office/drawing/2014/main" id="{4F99A474-6B99-1E4D-BA83-A36AA788F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7830" y="1906859"/>
            <a:ext cx="836340" cy="8363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6A4D0F3-5EEA-C84C-A764-40D00F3F6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710" y="688610"/>
            <a:ext cx="8615866" cy="11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7737A3-F99C-A94C-A826-E627DB05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4000"/>
              <a:t>Anbefaler å lese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49E2E3-09CC-1243-937F-7831F087A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nb-NO" sz="2000" dirty="0">
                <a:hlinkClick r:id="rId2"/>
              </a:rPr>
              <a:t>http://www.ebbawergeland.no</a:t>
            </a:r>
            <a:endParaRPr lang="nb-NO" sz="2000" dirty="0"/>
          </a:p>
          <a:p>
            <a:r>
              <a:rPr lang="nb-NO" sz="2000" dirty="0">
                <a:hlinkClick r:id="rId3"/>
              </a:rPr>
              <a:t>http://manifesttankesmie.no/wp-content/uploads/sites/2/2016/02/Rapport1-2016.pdf</a:t>
            </a:r>
            <a:endParaRPr lang="nb-NO" sz="2000" dirty="0"/>
          </a:p>
          <a:p>
            <a:r>
              <a:rPr lang="nb-NO" sz="2000" dirty="0">
                <a:hlinkClick r:id="rId4"/>
              </a:rPr>
              <a:t>https://www.nav.no/no/person/pensjon/hva-kan-jeg-fa-i-pensjon</a:t>
            </a:r>
            <a:r>
              <a:rPr lang="nb-NO" sz="2000" dirty="0"/>
              <a:t> </a:t>
            </a:r>
          </a:p>
          <a:p>
            <a:endParaRPr lang="nb-NO" sz="20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t bilde som inneholder tekst, person, skilt, mann&#10;&#10;Automatisk generert beskrivelse">
            <a:extLst>
              <a:ext uri="{FF2B5EF4-FFF2-40B4-BE49-F238E27FC236}">
                <a16:creationId xmlns:a16="http://schemas.microsoft.com/office/drawing/2014/main" id="{61C00E60-0EB4-8C45-9E57-5F9E3904A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5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0DFFCE-9489-D548-8E04-2A54B622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nb-NO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DFD8D1-BE83-504B-AB8D-66BE0A91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nb-NO" sz="2400" dirty="0"/>
              <a:t>Et av verdens beste pensjonssystem</a:t>
            </a:r>
          </a:p>
          <a:p>
            <a:r>
              <a:rPr lang="nb-NO" sz="2400" dirty="0"/>
              <a:t>Pensjonsreformen – fra kollektive til individuelle løsninger</a:t>
            </a:r>
          </a:p>
          <a:p>
            <a:r>
              <a:rPr lang="nb-NO" sz="2400" dirty="0"/>
              <a:t>Pensjonsopprøret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Mynter kontur">
            <a:extLst>
              <a:ext uri="{FF2B5EF4-FFF2-40B4-BE49-F238E27FC236}">
                <a16:creationId xmlns:a16="http://schemas.microsoft.com/office/drawing/2014/main" id="{36000113-6002-C24C-9FB5-C1D1EBE06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  <p:pic>
        <p:nvPicPr>
          <p:cNvPr id="10" name="Plassholder for innhold 4" descr="Håndtrykk med heldekkende fyll">
            <a:extLst>
              <a:ext uri="{FF2B5EF4-FFF2-40B4-BE49-F238E27FC236}">
                <a16:creationId xmlns:a16="http://schemas.microsoft.com/office/drawing/2014/main" id="{878E3C21-5393-AB41-835D-0D4A178D5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0465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Worker Movement">
            <a:extLst>
              <a:ext uri="{FF2B5EF4-FFF2-40B4-BE49-F238E27FC236}">
                <a16:creationId xmlns:a16="http://schemas.microsoft.com/office/drawing/2014/main" id="{C325A9D4-6EB4-4448-810D-E649057D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609" y="1289713"/>
            <a:ext cx="4073857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031451-DDA4-D24F-974F-214CCF6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nb-NO" sz="3400" dirty="0"/>
              <a:t>Skal man være sin egen lykkes smed?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C118B0-9D35-F643-A978-28BF049B3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614" y="964850"/>
            <a:ext cx="6068786" cy="4928300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2000" dirty="0"/>
              <a:t>Skyldes fattigdom, arbeidsløshet og sykdom dårlig arbeidsmoral?</a:t>
            </a:r>
          </a:p>
          <a:p>
            <a:r>
              <a:rPr lang="nb-NO" sz="2000" dirty="0"/>
              <a:t>Arbeidsreglement - 1873</a:t>
            </a:r>
          </a:p>
          <a:p>
            <a:pPr lvl="1"/>
            <a:r>
              <a:rPr lang="nb-NO" sz="2000" i="1" dirty="0"/>
              <a:t>Det anbefales at hver Ansat foretager Opsparing for at sikre sig mot Sygdomsfravær og for at forebygge Alderdommen, saaledes at de ikke bliver en Byrde for Samfundet</a:t>
            </a:r>
          </a:p>
          <a:p>
            <a:r>
              <a:rPr lang="nb-NO" sz="2000" dirty="0"/>
              <a:t>Resolusjonsforslag fra Chr. Holtermann Knudsen til arbeidermøte i Kristiansand – 1885</a:t>
            </a:r>
          </a:p>
          <a:p>
            <a:pPr lvl="1"/>
            <a:r>
              <a:rPr lang="nb-NO" sz="2000" i="1" dirty="0"/>
              <a:t>Det er Statens (hele samfundets) plikt å sørge for å dra human omsorg for alle gamle og arbeidsudyktige samfundsmedlemmer.</a:t>
            </a:r>
          </a:p>
          <a:p>
            <a:pPr lvl="1"/>
            <a:r>
              <a:rPr lang="nb-NO" sz="2000" i="1" dirty="0"/>
              <a:t>Der må opprettes en alderdomsforsørgelses–innrettning for alle ubemidlede av og ved staten.</a:t>
            </a:r>
          </a:p>
          <a:p>
            <a:r>
              <a:rPr lang="nb-NO" sz="2100" dirty="0"/>
              <a:t>Lov om alderstrygd 1936 – Nygaardsvold-regjeringen</a:t>
            </a:r>
          </a:p>
          <a:p>
            <a:pPr lvl="1"/>
            <a:r>
              <a:rPr lang="nb-NO" sz="2100" dirty="0"/>
              <a:t>Kompromiss med skatte- og innskuddsfinansiering av alderspensjon. Mer sosialt.</a:t>
            </a:r>
          </a:p>
        </p:txBody>
      </p:sp>
    </p:spTree>
    <p:extLst>
      <p:ext uri="{BB962C8B-B14F-4D97-AF65-F5344CB8AC3E}">
        <p14:creationId xmlns:p14="http://schemas.microsoft.com/office/powerpoint/2010/main" val="160962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4F0EEC0-8BC8-644E-A6B9-718664778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8782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72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Worker Movement">
            <a:extLst>
              <a:ext uri="{FF2B5EF4-FFF2-40B4-BE49-F238E27FC236}">
                <a16:creationId xmlns:a16="http://schemas.microsoft.com/office/drawing/2014/main" id="{C325A9D4-6EB4-4448-810D-E649057D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609" y="1289713"/>
            <a:ext cx="4073857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8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57CACA99-29B4-224D-8DC1-46E0CD01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23" y="1708204"/>
            <a:ext cx="4908598" cy="458824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17EB4D5-862F-8C4A-8881-1E4BC108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7"/>
            <a:ext cx="6422849" cy="775954"/>
          </a:xfrm>
        </p:spPr>
        <p:txBody>
          <a:bodyPr>
            <a:normAutofit/>
          </a:bodyPr>
          <a:lstStyle/>
          <a:p>
            <a:r>
              <a:rPr lang="nb-NO" dirty="0"/>
              <a:t>PENSJONSREFORMEN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711CF5-6A36-8A4E-8DBF-0251AFFFC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64" y="1183625"/>
            <a:ext cx="3113280" cy="4490750"/>
          </a:xfrm>
          <a:prstGeom prst="rect">
            <a:avLst/>
          </a:prstGeom>
          <a:effectLst/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F8C5FB-2461-F548-B306-51CB7F5F2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580" y="1708204"/>
            <a:ext cx="4966484" cy="45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7EB4D5-862F-8C4A-8881-1E4BC108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7"/>
            <a:ext cx="6422849" cy="775954"/>
          </a:xfrm>
        </p:spPr>
        <p:txBody>
          <a:bodyPr>
            <a:normAutofit/>
          </a:bodyPr>
          <a:lstStyle/>
          <a:p>
            <a:r>
              <a:rPr lang="nb-NO" dirty="0"/>
              <a:t>PENSJONSREFORMEN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711CF5-6A36-8A4E-8DBF-0251AFFF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183625"/>
            <a:ext cx="3113280" cy="4490750"/>
          </a:xfrm>
          <a:prstGeom prst="rect">
            <a:avLst/>
          </a:prstGeom>
          <a:effectLst/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BB9689B-847D-7C49-88D7-8107D00D9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5" r="29806" b="7781"/>
          <a:stretch/>
        </p:blipFill>
        <p:spPr>
          <a:xfrm>
            <a:off x="5340793" y="1642858"/>
            <a:ext cx="4959276" cy="458587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6D2B3FA-F7DF-F24F-9360-9D612B827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59" y="5357655"/>
            <a:ext cx="708744" cy="63344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325BA0D-3FB2-3241-B63E-6123E03BBD52}"/>
              </a:ext>
            </a:extLst>
          </p:cNvPr>
          <p:cNvSpPr/>
          <p:nvPr/>
        </p:nvSpPr>
        <p:spPr>
          <a:xfrm>
            <a:off x="10057932" y="5065267"/>
            <a:ext cx="1615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/>
              <a:t>Alders- og uførepensjon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3BEA8E1-DCDC-6947-9298-E40BB97049AB}"/>
              </a:ext>
            </a:extLst>
          </p:cNvPr>
          <p:cNvSpPr/>
          <p:nvPr/>
        </p:nvSpPr>
        <p:spPr>
          <a:xfrm>
            <a:off x="10057932" y="5615574"/>
            <a:ext cx="2252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/>
              <a:t>Statens </a:t>
            </a:r>
          </a:p>
          <a:p>
            <a:r>
              <a:rPr lang="nb-NO" sz="1600" b="1" dirty="0"/>
              <a:t>petroleumsinntekter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B726A46-3646-4E4B-9D35-CAE27AF76755}"/>
              </a:ext>
            </a:extLst>
          </p:cNvPr>
          <p:cNvSpPr txBox="1"/>
          <p:nvPr/>
        </p:nvSpPr>
        <p:spPr>
          <a:xfrm>
            <a:off x="10057932" y="2800031"/>
            <a:ext cx="179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Bruttonasjonal-produktet (BNP)</a:t>
            </a:r>
          </a:p>
        </p:txBody>
      </p:sp>
      <p:pic>
        <p:nvPicPr>
          <p:cNvPr id="2049" name="Picture 1" descr="page33image97263264">
            <a:extLst>
              <a:ext uri="{FF2B5EF4-FFF2-40B4-BE49-F238E27FC236}">
                <a16:creationId xmlns:a16="http://schemas.microsoft.com/office/drawing/2014/main" id="{B2FA1403-E8E2-984A-A032-1CC3038E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5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452</Words>
  <Application>Microsoft Macintosh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PENSJON</vt:lpstr>
      <vt:lpstr>Innhold</vt:lpstr>
      <vt:lpstr>PowerPoint-presentasjon</vt:lpstr>
      <vt:lpstr>PowerPoint-presentasjon</vt:lpstr>
      <vt:lpstr>Skal man være sin egen lykkes smed?</vt:lpstr>
      <vt:lpstr>PowerPoint-presentasjon</vt:lpstr>
      <vt:lpstr>PowerPoint-presentasjon</vt:lpstr>
      <vt:lpstr>PENSJONSREFORMEN</vt:lpstr>
      <vt:lpstr>PENSJONSREFORMEN</vt:lpstr>
      <vt:lpstr>OPPSUMMERT</vt:lpstr>
      <vt:lpstr>Den nye arbeidslinja</vt:lpstr>
      <vt:lpstr>Valget er ditt Du er din egen lykkes smed</vt:lpstr>
      <vt:lpstr>PowerPoint-presentasjon</vt:lpstr>
      <vt:lpstr>Levealdersjusteringen</vt:lpstr>
      <vt:lpstr>PowerPoint-presentasjon</vt:lpstr>
      <vt:lpstr>PowerPoint-presentasjon</vt:lpstr>
      <vt:lpstr>Hva nå?</vt:lpstr>
      <vt:lpstr>PowerPoint-presentasjon</vt:lpstr>
      <vt:lpstr>Anbefaler å lese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PENSJON</dc:title>
  <dc:creator>Erik Johansen Jørgensen</dc:creator>
  <cp:lastModifiedBy>Erik Johansen Jørgensen</cp:lastModifiedBy>
  <cp:revision>39</cp:revision>
  <cp:lastPrinted>2021-04-29T12:07:43Z</cp:lastPrinted>
  <dcterms:created xsi:type="dcterms:W3CDTF">2021-04-29T12:07:30Z</dcterms:created>
  <dcterms:modified xsi:type="dcterms:W3CDTF">2021-05-04T11:15:37Z</dcterms:modified>
</cp:coreProperties>
</file>