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4" r:id="rId3"/>
    <p:sldId id="257" r:id="rId4"/>
    <p:sldId id="258" r:id="rId5"/>
    <p:sldId id="265" r:id="rId6"/>
    <p:sldId id="259" r:id="rId7"/>
    <p:sldId id="261" r:id="rId8"/>
    <p:sldId id="263" r:id="rId9"/>
    <p:sldId id="266"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2435A-2401-604C-BA6E-C2AD5EB26064}" v="6" dt="2021-03-04T09:58:05.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1"/>
    <p:restoredTop sz="94694"/>
  </p:normalViewPr>
  <p:slideViewPr>
    <p:cSldViewPr snapToGrid="0" snapToObjects="1">
      <p:cViewPr varScale="1">
        <p:scale>
          <a:sx n="121" d="100"/>
          <a:sy n="121"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B6A85-025D-EF4F-B142-8C08CC9BDD8D}" type="datetimeFigureOut">
              <a:rPr lang="nb-NO" smtClean="0"/>
              <a:t>04.03.2021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03C86-0E4B-3C47-ACCC-87F2CEDF24C6}" type="slidenum">
              <a:rPr lang="nb-NO" smtClean="0"/>
              <a:t>‹#›</a:t>
            </a:fld>
            <a:endParaRPr lang="nb-NO"/>
          </a:p>
        </p:txBody>
      </p:sp>
    </p:spTree>
    <p:extLst>
      <p:ext uri="{BB962C8B-B14F-4D97-AF65-F5344CB8AC3E}">
        <p14:creationId xmlns:p14="http://schemas.microsoft.com/office/powerpoint/2010/main" val="405523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Navn</a:t>
            </a:r>
          </a:p>
          <a:p>
            <a:pPr marL="171450" indent="-171450">
              <a:buFont typeface="Arial" panose="020B0604020202020204" pitchFamily="34" charset="0"/>
              <a:buChar char="•"/>
            </a:pPr>
            <a:r>
              <a:rPr lang="nb-NO" dirty="0"/>
              <a:t>Tillitsverv</a:t>
            </a:r>
          </a:p>
          <a:p>
            <a:pPr marL="628650" lvl="1" indent="-171450">
              <a:buFont typeface="Arial" panose="020B0604020202020204" pitchFamily="34" charset="0"/>
              <a:buChar char="•"/>
            </a:pPr>
            <a:r>
              <a:rPr lang="nb-NO" dirty="0"/>
              <a:t>Plasstillitsvalgt kulturbarnehagen</a:t>
            </a:r>
          </a:p>
          <a:p>
            <a:pPr marL="628650" lvl="1" indent="-171450">
              <a:buFont typeface="Arial" panose="020B0604020202020204" pitchFamily="34" charset="0"/>
              <a:buChar char="•"/>
            </a:pPr>
            <a:r>
              <a:rPr lang="nb-NO" dirty="0"/>
              <a:t>Ungdomstillitsvalgt i styret i Fagforbundet Tromsø</a:t>
            </a:r>
          </a:p>
          <a:p>
            <a:pPr marL="628650" lvl="1" indent="-171450">
              <a:buFont typeface="Arial" panose="020B0604020202020204" pitchFamily="34" charset="0"/>
              <a:buChar char="•"/>
            </a:pPr>
            <a:r>
              <a:rPr lang="nb-NO" dirty="0"/>
              <a:t>Fagforeningsleder i styret i Fagforbundet Tromsø</a:t>
            </a:r>
          </a:p>
          <a:p>
            <a:pPr marL="171450" lvl="0" indent="-171450">
              <a:buFont typeface="Arial" panose="020B0604020202020204" pitchFamily="34" charset="0"/>
              <a:buChar char="•"/>
            </a:pPr>
            <a:r>
              <a:rPr lang="nb-NO" dirty="0"/>
              <a:t>Invitasjon</a:t>
            </a:r>
          </a:p>
          <a:p>
            <a:pPr marL="628650" lvl="1" indent="-171450">
              <a:buFont typeface="Arial" panose="020B0604020202020204" pitchFamily="34" charset="0"/>
              <a:buChar char="•"/>
            </a:pPr>
            <a:r>
              <a:rPr lang="nb-NO" dirty="0"/>
              <a:t>Tillitsvalgtes rolle – bedriftsavtalen</a:t>
            </a:r>
          </a:p>
        </p:txBody>
      </p:sp>
      <p:sp>
        <p:nvSpPr>
          <p:cNvPr id="4" name="Plassholder for lysbildenummer 3"/>
          <p:cNvSpPr>
            <a:spLocks noGrp="1"/>
          </p:cNvSpPr>
          <p:nvPr>
            <p:ph type="sldNum" sz="quarter" idx="5"/>
          </p:nvPr>
        </p:nvSpPr>
        <p:spPr/>
        <p:txBody>
          <a:bodyPr/>
          <a:lstStyle/>
          <a:p>
            <a:fld id="{F0703C86-0E4B-3C47-ACCC-87F2CEDF24C6}" type="slidenum">
              <a:rPr lang="nb-NO" smtClean="0"/>
              <a:t>1</a:t>
            </a:fld>
            <a:endParaRPr lang="nb-NO"/>
          </a:p>
        </p:txBody>
      </p:sp>
    </p:spTree>
    <p:extLst>
      <p:ext uri="{BB962C8B-B14F-4D97-AF65-F5344CB8AC3E}">
        <p14:creationId xmlns:p14="http://schemas.microsoft.com/office/powerpoint/2010/main" val="153752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703C86-0E4B-3C47-ACCC-87F2CEDF24C6}" type="slidenum">
              <a:rPr lang="nb-NO" smtClean="0"/>
              <a:t>2</a:t>
            </a:fld>
            <a:endParaRPr lang="nb-NO"/>
          </a:p>
        </p:txBody>
      </p:sp>
    </p:spTree>
    <p:extLst>
      <p:ext uri="{BB962C8B-B14F-4D97-AF65-F5344CB8AC3E}">
        <p14:creationId xmlns:p14="http://schemas.microsoft.com/office/powerpoint/2010/main" val="353931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Hvorfor trenger arbeidslivet en grunnlov?</a:t>
            </a:r>
          </a:p>
          <a:p>
            <a:pPr marL="171450" indent="-171450">
              <a:buFont typeface="Arial" panose="020B0604020202020204" pitchFamily="34" charset="0"/>
              <a:buChar char="•"/>
            </a:pPr>
            <a:r>
              <a:rPr lang="nb-NO" dirty="0"/>
              <a:t>Fram til 1935 – konflikter, </a:t>
            </a:r>
            <a:r>
              <a:rPr lang="nb-NO" dirty="0" err="1"/>
              <a:t>lockdown</a:t>
            </a:r>
            <a:r>
              <a:rPr lang="nb-NO" dirty="0"/>
              <a:t>, streiker, voldelige opptøyer, aksjoner osv.</a:t>
            </a:r>
          </a:p>
          <a:p>
            <a:pPr marL="171450" indent="-171450">
              <a:buFont typeface="Arial" panose="020B0604020202020204" pitchFamily="34" charset="0"/>
              <a:buChar char="•"/>
            </a:pPr>
            <a:r>
              <a:rPr lang="nb-NO" dirty="0"/>
              <a:t>Hva krevde arbeiderne den gang?</a:t>
            </a:r>
          </a:p>
          <a:p>
            <a:pPr marL="628650" lvl="1" indent="-171450">
              <a:buFont typeface="Arial" panose="020B0604020202020204" pitchFamily="34" charset="0"/>
              <a:buChar char="•"/>
            </a:pPr>
            <a:r>
              <a:rPr lang="nb-NO" dirty="0"/>
              <a:t>Organisasjonsrett –&gt; rett til å organisere seg</a:t>
            </a:r>
          </a:p>
          <a:p>
            <a:pPr marL="628650" lvl="1" indent="-171450">
              <a:buFont typeface="Arial" panose="020B0604020202020204" pitchFamily="34" charset="0"/>
              <a:buChar char="•"/>
            </a:pPr>
            <a:r>
              <a:rPr lang="nb-NO" dirty="0"/>
              <a:t>Tillitsvalgte som kunne representere kollektivt arbeiderne opp mot arbeidsgiver</a:t>
            </a:r>
          </a:p>
          <a:p>
            <a:pPr marL="628650" lvl="1" indent="-171450">
              <a:buFont typeface="Arial" panose="020B0604020202020204" pitchFamily="34" charset="0"/>
              <a:buChar char="•"/>
            </a:pPr>
            <a:r>
              <a:rPr lang="nb-NO" dirty="0"/>
              <a:t>Rett til å forhandle</a:t>
            </a:r>
          </a:p>
          <a:p>
            <a:pPr marL="628650" lvl="1" indent="-171450">
              <a:buFont typeface="Arial" panose="020B0604020202020204" pitchFamily="34" charset="0"/>
              <a:buChar char="•"/>
            </a:pPr>
            <a:r>
              <a:rPr lang="nb-NO" dirty="0"/>
              <a:t>Rett til informasjon, samarbeid og medbestemmelse</a:t>
            </a:r>
          </a:p>
          <a:p>
            <a:pPr marL="628650" lvl="1" indent="-171450">
              <a:buFont typeface="Arial" panose="020B0604020202020204" pitchFamily="34" charset="0"/>
              <a:buChar char="•"/>
            </a:pPr>
            <a:r>
              <a:rPr lang="nb-NO" dirty="0"/>
              <a:t>Hva skulle arbeidsgiver få igjen </a:t>
            </a:r>
            <a:r>
              <a:rPr lang="nb-NO" dirty="0">
                <a:sym typeface="Wingdings" pitchFamily="2" charset="2"/>
              </a:rPr>
              <a:t> fredsplikten</a:t>
            </a:r>
            <a:endParaRPr lang="nb-NO" dirty="0"/>
          </a:p>
          <a:p>
            <a:pPr marL="628650" lvl="1" indent="-171450">
              <a:buFont typeface="Arial" panose="020B0604020202020204" pitchFamily="34" charset="0"/>
              <a:buChar char="•"/>
            </a:pPr>
            <a:r>
              <a:rPr lang="nb-NO" dirty="0"/>
              <a:t>Like aktuelt da som i dag</a:t>
            </a:r>
          </a:p>
        </p:txBody>
      </p:sp>
      <p:sp>
        <p:nvSpPr>
          <p:cNvPr id="4" name="Plassholder for lysbildenummer 3"/>
          <p:cNvSpPr>
            <a:spLocks noGrp="1"/>
          </p:cNvSpPr>
          <p:nvPr>
            <p:ph type="sldNum" sz="quarter" idx="5"/>
          </p:nvPr>
        </p:nvSpPr>
        <p:spPr/>
        <p:txBody>
          <a:bodyPr/>
          <a:lstStyle/>
          <a:p>
            <a:fld id="{F0703C86-0E4B-3C47-ACCC-87F2CEDF24C6}" type="slidenum">
              <a:rPr lang="nb-NO" smtClean="0"/>
              <a:t>3</a:t>
            </a:fld>
            <a:endParaRPr lang="nb-NO"/>
          </a:p>
        </p:txBody>
      </p:sp>
    </p:spTree>
    <p:extLst>
      <p:ext uri="{BB962C8B-B14F-4D97-AF65-F5344CB8AC3E}">
        <p14:creationId xmlns:p14="http://schemas.microsoft.com/office/powerpoint/2010/main" val="79343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Formålsparagraf </a:t>
            </a:r>
            <a:r>
              <a:rPr lang="nb-NO" dirty="0">
                <a:sym typeface="Wingdings" pitchFamily="2" charset="2"/>
              </a:rPr>
              <a:t> har er formålet med bestemmelsen.</a:t>
            </a:r>
          </a:p>
          <a:p>
            <a:pPr marL="628650" lvl="1" indent="-171450">
              <a:buFont typeface="Arial" panose="020B0604020202020204" pitchFamily="34" charset="0"/>
              <a:buChar char="•"/>
            </a:pPr>
            <a:r>
              <a:rPr lang="nb-NO" dirty="0">
                <a:sym typeface="Wingdings" pitchFamily="2" charset="2"/>
              </a:rPr>
              <a:t>Usikkerhet  gå tilbake til formålet med hele avtalen for å finne svar</a:t>
            </a:r>
          </a:p>
        </p:txBody>
      </p:sp>
      <p:sp>
        <p:nvSpPr>
          <p:cNvPr id="4" name="Plassholder for lysbildenummer 3"/>
          <p:cNvSpPr>
            <a:spLocks noGrp="1"/>
          </p:cNvSpPr>
          <p:nvPr>
            <p:ph type="sldNum" sz="quarter" idx="5"/>
          </p:nvPr>
        </p:nvSpPr>
        <p:spPr/>
        <p:txBody>
          <a:bodyPr/>
          <a:lstStyle/>
          <a:p>
            <a:fld id="{F0703C86-0E4B-3C47-ACCC-87F2CEDF24C6}" type="slidenum">
              <a:rPr lang="nb-NO" smtClean="0"/>
              <a:t>4</a:t>
            </a:fld>
            <a:endParaRPr lang="nb-NO"/>
          </a:p>
        </p:txBody>
      </p:sp>
    </p:spTree>
    <p:extLst>
      <p:ext uri="{BB962C8B-B14F-4D97-AF65-F5344CB8AC3E}">
        <p14:creationId xmlns:p14="http://schemas.microsoft.com/office/powerpoint/2010/main" val="80830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Bestemmelser om samarbeid</a:t>
            </a:r>
          </a:p>
          <a:p>
            <a:pPr marL="171450" indent="-171450">
              <a:buFont typeface="Arial" panose="020B0604020202020204" pitchFamily="34" charset="0"/>
              <a:buChar char="•"/>
            </a:pPr>
            <a:r>
              <a:rPr lang="nb-NO" dirty="0"/>
              <a:t>Hvorfor Norge har blitt så produktivt som vi er?</a:t>
            </a:r>
          </a:p>
          <a:p>
            <a:pPr marL="171450" indent="-171450">
              <a:buFont typeface="Arial" panose="020B0604020202020204" pitchFamily="34" charset="0"/>
              <a:buChar char="•"/>
            </a:pPr>
            <a:r>
              <a:rPr lang="nb-NO" dirty="0"/>
              <a:t>Tillit mellom partene og forståelsen av tillitsvalgtes rolle i bedriftens utvikling</a:t>
            </a:r>
          </a:p>
          <a:p>
            <a:pPr marL="171450" indent="-171450">
              <a:buFont typeface="Arial" panose="020B0604020202020204" pitchFamily="34" charset="0"/>
              <a:buChar char="•"/>
            </a:pPr>
            <a:r>
              <a:rPr lang="nb-NO" dirty="0"/>
              <a:t>Tillitsvalgte og de ansatte er begge tjent med spilleregler i arbeidslivet og et lavt konfliktnivå </a:t>
            </a:r>
            <a:r>
              <a:rPr lang="nb-NO" dirty="0">
                <a:sym typeface="Wingdings" pitchFamily="2" charset="2"/>
              </a:rPr>
              <a:t> Når tillitsvalgte vil medvirke/involveres er det fordi de har erfaringer og kompetanser fra «gulvet» og de ansatte som kan være avgjørende for driften i selskapet, ikke for å være en kverulant, selv om det kanskje av og til kan oppleves som det. </a:t>
            </a:r>
          </a:p>
        </p:txBody>
      </p:sp>
      <p:sp>
        <p:nvSpPr>
          <p:cNvPr id="4" name="Plassholder for lysbildenummer 3"/>
          <p:cNvSpPr>
            <a:spLocks noGrp="1"/>
          </p:cNvSpPr>
          <p:nvPr>
            <p:ph type="sldNum" sz="quarter" idx="5"/>
          </p:nvPr>
        </p:nvSpPr>
        <p:spPr/>
        <p:txBody>
          <a:bodyPr/>
          <a:lstStyle/>
          <a:p>
            <a:fld id="{F0703C86-0E4B-3C47-ACCC-87F2CEDF24C6}" type="slidenum">
              <a:rPr lang="nb-NO" smtClean="0"/>
              <a:t>5</a:t>
            </a:fld>
            <a:endParaRPr lang="nb-NO"/>
          </a:p>
        </p:txBody>
      </p:sp>
    </p:spTree>
    <p:extLst>
      <p:ext uri="{BB962C8B-B14F-4D97-AF65-F5344CB8AC3E}">
        <p14:creationId xmlns:p14="http://schemas.microsoft.com/office/powerpoint/2010/main" val="185397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Så tidlig som mulig </a:t>
            </a:r>
            <a:r>
              <a:rPr lang="nb-NO" dirty="0">
                <a:sym typeface="Wingdings" pitchFamily="2" charset="2"/>
              </a:rPr>
              <a:t> går igjen</a:t>
            </a:r>
          </a:p>
          <a:p>
            <a:pPr marL="171450" indent="-171450">
              <a:buFont typeface="Arial" panose="020B0604020202020204" pitchFamily="34" charset="0"/>
              <a:buChar char="•"/>
            </a:pPr>
            <a:r>
              <a:rPr lang="nb-NO" dirty="0">
                <a:sym typeface="Wingdings" pitchFamily="2" charset="2"/>
              </a:rPr>
              <a:t>Som dere ser er det ikke definert noe særlig om hvilke møter eller utvalg man skal sitte i  formålsparagrafen og samarbeidsparagrafen</a:t>
            </a:r>
            <a:endParaRPr lang="nb-NO" dirty="0"/>
          </a:p>
        </p:txBody>
      </p:sp>
      <p:sp>
        <p:nvSpPr>
          <p:cNvPr id="4" name="Plassholder for lysbildenummer 3"/>
          <p:cNvSpPr>
            <a:spLocks noGrp="1"/>
          </p:cNvSpPr>
          <p:nvPr>
            <p:ph type="sldNum" sz="quarter" idx="5"/>
          </p:nvPr>
        </p:nvSpPr>
        <p:spPr/>
        <p:txBody>
          <a:bodyPr/>
          <a:lstStyle/>
          <a:p>
            <a:fld id="{F0703C86-0E4B-3C47-ACCC-87F2CEDF24C6}" type="slidenum">
              <a:rPr lang="nb-NO" smtClean="0"/>
              <a:t>6</a:t>
            </a:fld>
            <a:endParaRPr lang="nb-NO"/>
          </a:p>
        </p:txBody>
      </p:sp>
    </p:spTree>
    <p:extLst>
      <p:ext uri="{BB962C8B-B14F-4D97-AF65-F5344CB8AC3E}">
        <p14:creationId xmlns:p14="http://schemas.microsoft.com/office/powerpoint/2010/main" val="223414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Bedriften er tjent med gode skolerte tillitsvalgte. Dette bør være en prioritert oppgave både fra arbeidsgiver men også fra de tillitsvalgte selv. </a:t>
            </a:r>
          </a:p>
          <a:p>
            <a:pPr marL="628650" lvl="1" indent="-171450">
              <a:buFont typeface="Arial" panose="020B0604020202020204" pitchFamily="34" charset="0"/>
              <a:buChar char="•"/>
            </a:pPr>
            <a:r>
              <a:rPr lang="nb-NO" dirty="0"/>
              <a:t>Positivt for arbeidsgiver å ha tillitsvalgte som har </a:t>
            </a:r>
            <a:r>
              <a:rPr lang="nb-NO" dirty="0" err="1"/>
              <a:t>komptenase</a:t>
            </a:r>
            <a:r>
              <a:rPr lang="nb-NO" dirty="0"/>
              <a:t> på de forhold som påvirker de ansatte. Dette vil kunne bidra til et bedre arbeidsmiljø, da de ansatte ser at deres stemmer blir hørt før beslutninger fattes.</a:t>
            </a:r>
          </a:p>
          <a:p>
            <a:pPr marL="628650" lvl="1" indent="-171450">
              <a:buFont typeface="Arial" panose="020B0604020202020204" pitchFamily="34" charset="0"/>
              <a:buChar char="•"/>
            </a:pPr>
            <a:r>
              <a:rPr lang="nb-NO" dirty="0"/>
              <a:t>Tid til å utføre sine oppgaver </a:t>
            </a:r>
            <a:r>
              <a:rPr lang="nb-NO" dirty="0">
                <a:sym typeface="Wingdings" pitchFamily="2" charset="2"/>
              </a:rPr>
              <a:t> frikjøp?</a:t>
            </a:r>
          </a:p>
          <a:p>
            <a:pPr marL="628650" lvl="1" indent="-171450">
              <a:buFont typeface="Arial" panose="020B0604020202020204" pitchFamily="34" charset="0"/>
              <a:buChar char="•"/>
            </a:pPr>
            <a:r>
              <a:rPr lang="nb-NO" dirty="0">
                <a:sym typeface="Wingdings" pitchFamily="2" charset="2"/>
              </a:rPr>
              <a:t>Rettigheter men også plikter</a:t>
            </a:r>
          </a:p>
          <a:p>
            <a:pPr marL="628650" lvl="1" indent="-171450">
              <a:buFont typeface="Arial" panose="020B0604020202020204" pitchFamily="34" charset="0"/>
              <a:buChar char="•"/>
            </a:pPr>
            <a:r>
              <a:rPr lang="nb-NO" dirty="0" err="1">
                <a:sym typeface="Wingdings" pitchFamily="2" charset="2"/>
              </a:rPr>
              <a:t>Tillitsvalgtsordning</a:t>
            </a:r>
            <a:endParaRPr lang="nb-NO" dirty="0">
              <a:sym typeface="Wingdings" pitchFamily="2" charset="2"/>
            </a:endParaRPr>
          </a:p>
          <a:p>
            <a:pPr marL="1085850" lvl="2" indent="-171450">
              <a:buFont typeface="Arial" panose="020B0604020202020204" pitchFamily="34" charset="0"/>
              <a:buChar char="•"/>
            </a:pPr>
            <a:r>
              <a:rPr lang="nb-NO" dirty="0">
                <a:sym typeface="Wingdings" pitchFamily="2" charset="2"/>
              </a:rPr>
              <a:t>Tillitsvalgt</a:t>
            </a:r>
          </a:p>
          <a:p>
            <a:pPr marL="1085850" lvl="2" indent="-171450">
              <a:buFont typeface="Arial" panose="020B0604020202020204" pitchFamily="34" charset="0"/>
              <a:buChar char="•"/>
            </a:pPr>
            <a:r>
              <a:rPr lang="nb-NO" dirty="0">
                <a:sym typeface="Wingdings" pitchFamily="2" charset="2"/>
              </a:rPr>
              <a:t>Hovedtillitsvalgt</a:t>
            </a:r>
          </a:p>
          <a:p>
            <a:pPr marL="1085850" lvl="2" indent="-171450">
              <a:buFont typeface="Arial" panose="020B0604020202020204" pitchFamily="34" charset="0"/>
              <a:buChar char="•"/>
            </a:pPr>
            <a:r>
              <a:rPr lang="nb-NO" dirty="0">
                <a:sym typeface="Wingdings" pitchFamily="2" charset="2"/>
              </a:rPr>
              <a:t>Fellestillitsvalgt</a:t>
            </a:r>
          </a:p>
          <a:p>
            <a:pPr marL="1085850" lvl="2" indent="-171450">
              <a:buFont typeface="Arial" panose="020B0604020202020204" pitchFamily="34" charset="0"/>
              <a:buChar char="•"/>
            </a:pPr>
            <a:r>
              <a:rPr lang="nb-NO" dirty="0">
                <a:sym typeface="Wingdings" pitchFamily="2" charset="2"/>
              </a:rPr>
              <a:t>Konserntillitsvalgt</a:t>
            </a:r>
          </a:p>
          <a:p>
            <a:pPr marL="1085850" lvl="2" indent="-171450">
              <a:buFont typeface="Arial" panose="020B0604020202020204" pitchFamily="34" charset="0"/>
              <a:buChar char="•"/>
            </a:pPr>
            <a:r>
              <a:rPr lang="nb-NO" dirty="0">
                <a:sym typeface="Wingdings" pitchFamily="2" charset="2"/>
              </a:rPr>
              <a:t>Utvalg av tillitsvalgte</a:t>
            </a:r>
          </a:p>
          <a:p>
            <a:pPr marL="628650" lvl="1"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F0703C86-0E4B-3C47-ACCC-87F2CEDF24C6}" type="slidenum">
              <a:rPr lang="nb-NO" smtClean="0"/>
              <a:t>7</a:t>
            </a:fld>
            <a:endParaRPr lang="nb-NO"/>
          </a:p>
        </p:txBody>
      </p:sp>
    </p:spTree>
    <p:extLst>
      <p:ext uri="{BB962C8B-B14F-4D97-AF65-F5344CB8AC3E}">
        <p14:creationId xmlns:p14="http://schemas.microsoft.com/office/powerpoint/2010/main" val="13612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Ryddig og profesjonell uenighet</a:t>
            </a:r>
          </a:p>
        </p:txBody>
      </p:sp>
      <p:sp>
        <p:nvSpPr>
          <p:cNvPr id="4" name="Plassholder for lysbildenummer 3"/>
          <p:cNvSpPr>
            <a:spLocks noGrp="1"/>
          </p:cNvSpPr>
          <p:nvPr>
            <p:ph type="sldNum" sz="quarter" idx="5"/>
          </p:nvPr>
        </p:nvSpPr>
        <p:spPr/>
        <p:txBody>
          <a:bodyPr/>
          <a:lstStyle/>
          <a:p>
            <a:fld id="{F0703C86-0E4B-3C47-ACCC-87F2CEDF24C6}" type="slidenum">
              <a:rPr lang="nb-NO" smtClean="0"/>
              <a:t>8</a:t>
            </a:fld>
            <a:endParaRPr lang="nb-NO"/>
          </a:p>
        </p:txBody>
      </p:sp>
    </p:spTree>
    <p:extLst>
      <p:ext uri="{BB962C8B-B14F-4D97-AF65-F5344CB8AC3E}">
        <p14:creationId xmlns:p14="http://schemas.microsoft.com/office/powerpoint/2010/main" val="208951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7C304-01CD-BF4C-B044-05FDD9AB40D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B8F4926-558C-7B47-B481-F9581AB1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DAA1CC3-8105-A54D-A444-6815A9B7C231}"/>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5" name="Plassholder for bunntekst 4">
            <a:extLst>
              <a:ext uri="{FF2B5EF4-FFF2-40B4-BE49-F238E27FC236}">
                <a16:creationId xmlns:a16="http://schemas.microsoft.com/office/drawing/2014/main" id="{DB228487-2359-E64A-90DC-6A5AE275BE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90CE5B-9CD5-A643-A70A-6010BB94DDD0}"/>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312125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C7C9A1-CE19-594E-B7EF-C2EA0D568FC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CE946C-EC6C-C549-8A1E-D98D97D2343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2F3CA9-D84E-B448-AFAB-0B3565D373A9}"/>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5" name="Plassholder for bunntekst 4">
            <a:extLst>
              <a:ext uri="{FF2B5EF4-FFF2-40B4-BE49-F238E27FC236}">
                <a16:creationId xmlns:a16="http://schemas.microsoft.com/office/drawing/2014/main" id="{5CA4B8B3-E341-4140-A3B8-3BC5077D8A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DCFBA35-27B2-4149-8E09-A8F0F4907CF7}"/>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337460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E9F694D-C0F4-E943-946B-1DE5E7DC0CA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E46B354-660D-9741-89FB-44F73834C21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91E7004-1F29-D84E-94AC-799996A6C115}"/>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5" name="Plassholder for bunntekst 4">
            <a:extLst>
              <a:ext uri="{FF2B5EF4-FFF2-40B4-BE49-F238E27FC236}">
                <a16:creationId xmlns:a16="http://schemas.microsoft.com/office/drawing/2014/main" id="{DB7FC96B-2CB3-EC4F-B6A9-C0214E89DE9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C25D09E-EA76-514F-8FA3-AF3197E50416}"/>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319291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3E514E-6041-2042-A392-D95FBC6EEB6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C3F2BF9-1862-2144-9F07-ADC0B1DEA89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D857BFD-8078-8E4B-943F-C2361639E347}"/>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5" name="Plassholder for bunntekst 4">
            <a:extLst>
              <a:ext uri="{FF2B5EF4-FFF2-40B4-BE49-F238E27FC236}">
                <a16:creationId xmlns:a16="http://schemas.microsoft.com/office/drawing/2014/main" id="{D108C836-2D40-6043-A631-7C0109A960D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6AA781-ECD3-F64F-B093-21D8152A7A2D}"/>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81413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0F8B30-16D2-664E-BC56-6F57D9D6381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275BC7F-AC81-E946-90AA-94FD0DE5E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C619C46-893A-A543-8ACA-128C946ACA8A}"/>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5" name="Plassholder for bunntekst 4">
            <a:extLst>
              <a:ext uri="{FF2B5EF4-FFF2-40B4-BE49-F238E27FC236}">
                <a16:creationId xmlns:a16="http://schemas.microsoft.com/office/drawing/2014/main" id="{BE8A894C-D4B6-7645-807E-66CECFF540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12DA740-445A-A04E-A122-8F9E4AA94C5A}"/>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72533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D4382A-C267-6242-886D-193A3496BBE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CD799F2-B3E1-5346-8277-93069ABA7FF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BE1D48A-ED59-B44F-855B-7DF7931102F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96A8745-5690-E84F-ADB7-F4CFADBA6C06}"/>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6" name="Plassholder for bunntekst 5">
            <a:extLst>
              <a:ext uri="{FF2B5EF4-FFF2-40B4-BE49-F238E27FC236}">
                <a16:creationId xmlns:a16="http://schemas.microsoft.com/office/drawing/2014/main" id="{EF74A545-CA61-F748-9ADB-EC18FB04F1D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02DD299-3E0E-B348-8B1F-58D93B0CE9B6}"/>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13393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455EEA-6DEC-D74A-8357-D890C4ED899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10B54AE-FA04-4049-9E4E-7BD0F7A87E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3ADB195-74D8-5F49-8965-D7BC2400FCC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CA15EE5-6496-C543-A630-62430402B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D50C3EE-E542-ED42-870A-2C13786382AA}"/>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CF18509-9897-4B44-9A71-C3390D931F48}"/>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8" name="Plassholder for bunntekst 7">
            <a:extLst>
              <a:ext uri="{FF2B5EF4-FFF2-40B4-BE49-F238E27FC236}">
                <a16:creationId xmlns:a16="http://schemas.microsoft.com/office/drawing/2014/main" id="{5913D505-47B7-0246-8074-FE15A13294A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AC7B961-148B-4C47-BD43-68FA957ED5A9}"/>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268098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C04186-2588-1445-A654-8F52816B21B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E226BEC-8235-324A-ABD0-B712A1A1F089}"/>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4" name="Plassholder for bunntekst 3">
            <a:extLst>
              <a:ext uri="{FF2B5EF4-FFF2-40B4-BE49-F238E27FC236}">
                <a16:creationId xmlns:a16="http://schemas.microsoft.com/office/drawing/2014/main" id="{75DF9706-499B-984E-9283-0D66CD103E3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F68BC3F-7CF1-7F41-AA95-7445874DB587}"/>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8029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14C870C-0B85-D548-B53B-B068B5E33E32}"/>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3" name="Plassholder for bunntekst 2">
            <a:extLst>
              <a:ext uri="{FF2B5EF4-FFF2-40B4-BE49-F238E27FC236}">
                <a16:creationId xmlns:a16="http://schemas.microsoft.com/office/drawing/2014/main" id="{B2D0F7C4-F0C6-FE45-8A7E-2B1BD8E0AB0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3252AEF-25B7-F343-9D7F-BD33BC462F33}"/>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33743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873CF2-974D-F94C-8F57-26B54EB5314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4C00DAE-6AB9-7844-956F-E3AE32876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6C0CAEF-36AF-4F4F-AC42-16E888653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C9EF688-F926-5D4B-87FD-FE62AF358C28}"/>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6" name="Plassholder for bunntekst 5">
            <a:extLst>
              <a:ext uri="{FF2B5EF4-FFF2-40B4-BE49-F238E27FC236}">
                <a16:creationId xmlns:a16="http://schemas.microsoft.com/office/drawing/2014/main" id="{56E856F0-69DF-8C45-98AF-BDE3AD3514F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2D6D57C-2CD1-474E-BEBE-14849013F7B1}"/>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147551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BED5C5-7A4F-FF4A-A159-C81046DE456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67B06A2-6CB4-854F-91DE-BE68C2E0A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C35485B-8733-C341-B74A-2B6D0877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CA7D728-F75C-EA41-9D4C-3A19F3349FA9}"/>
              </a:ext>
            </a:extLst>
          </p:cNvPr>
          <p:cNvSpPr>
            <a:spLocks noGrp="1"/>
          </p:cNvSpPr>
          <p:nvPr>
            <p:ph type="dt" sz="half" idx="10"/>
          </p:nvPr>
        </p:nvSpPr>
        <p:spPr/>
        <p:txBody>
          <a:bodyPr/>
          <a:lstStyle/>
          <a:p>
            <a:fld id="{53141850-E3BB-5D48-A080-4C3B30778656}" type="datetimeFigureOut">
              <a:rPr lang="nb-NO" smtClean="0"/>
              <a:t>04.03.2021</a:t>
            </a:fld>
            <a:endParaRPr lang="nb-NO"/>
          </a:p>
        </p:txBody>
      </p:sp>
      <p:sp>
        <p:nvSpPr>
          <p:cNvPr id="6" name="Plassholder for bunntekst 5">
            <a:extLst>
              <a:ext uri="{FF2B5EF4-FFF2-40B4-BE49-F238E27FC236}">
                <a16:creationId xmlns:a16="http://schemas.microsoft.com/office/drawing/2014/main" id="{275D4893-72F9-1B45-B7AD-3785D974C86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9A8BCBB-6380-484C-A3BE-482AB02A7DD6}"/>
              </a:ext>
            </a:extLst>
          </p:cNvPr>
          <p:cNvSpPr>
            <a:spLocks noGrp="1"/>
          </p:cNvSpPr>
          <p:nvPr>
            <p:ph type="sldNum" sz="quarter" idx="12"/>
          </p:nvPr>
        </p:nvSpPr>
        <p:spPr/>
        <p:txBody>
          <a:bodyPr/>
          <a:lstStyle/>
          <a:p>
            <a:fld id="{0D28C4E9-BFA2-2040-86A8-E4D37D7A4323}" type="slidenum">
              <a:rPr lang="nb-NO" smtClean="0"/>
              <a:t>‹#›</a:t>
            </a:fld>
            <a:endParaRPr lang="nb-NO"/>
          </a:p>
        </p:txBody>
      </p:sp>
    </p:spTree>
    <p:extLst>
      <p:ext uri="{BB962C8B-B14F-4D97-AF65-F5344CB8AC3E}">
        <p14:creationId xmlns:p14="http://schemas.microsoft.com/office/powerpoint/2010/main" val="325420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FEF0563-1D49-184A-959A-00D8A40C8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F0C421D-A58C-DB42-A8AD-DC9C0CC97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55C2D6-E314-CD4D-B58F-5EF0FE4540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41850-E3BB-5D48-A080-4C3B30778656}" type="datetimeFigureOut">
              <a:rPr lang="nb-NO" smtClean="0"/>
              <a:t>04.03.2021</a:t>
            </a:fld>
            <a:endParaRPr lang="nb-NO"/>
          </a:p>
        </p:txBody>
      </p:sp>
      <p:sp>
        <p:nvSpPr>
          <p:cNvPr id="5" name="Plassholder for bunntekst 4">
            <a:extLst>
              <a:ext uri="{FF2B5EF4-FFF2-40B4-BE49-F238E27FC236}">
                <a16:creationId xmlns:a16="http://schemas.microsoft.com/office/drawing/2014/main" id="{73C46091-4FA3-2C4F-BA95-1993A1CF7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128731C-0757-5A4B-BCAA-B7527C1AA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8C4E9-BFA2-2040-86A8-E4D37D7A4323}" type="slidenum">
              <a:rPr lang="nb-NO" smtClean="0"/>
              <a:t>‹#›</a:t>
            </a:fld>
            <a:endParaRPr lang="nb-NO"/>
          </a:p>
        </p:txBody>
      </p:sp>
    </p:spTree>
    <p:extLst>
      <p:ext uri="{BB962C8B-B14F-4D97-AF65-F5344CB8AC3E}">
        <p14:creationId xmlns:p14="http://schemas.microsoft.com/office/powerpoint/2010/main" val="203266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A367DF-916A-9C4C-B75D-D42FB753694F}"/>
              </a:ext>
            </a:extLst>
          </p:cNvPr>
          <p:cNvSpPr>
            <a:spLocks noGrp="1"/>
          </p:cNvSpPr>
          <p:nvPr>
            <p:ph type="ctrTitle"/>
          </p:nvPr>
        </p:nvSpPr>
        <p:spPr/>
        <p:txBody>
          <a:bodyPr/>
          <a:lstStyle/>
          <a:p>
            <a:r>
              <a:rPr lang="nb-NO" dirty="0">
                <a:solidFill>
                  <a:srgbClr val="FF0000"/>
                </a:solidFill>
                <a:latin typeface="Source Sans Pro" panose="020F0502020204030204" pitchFamily="34" charset="0"/>
                <a:cs typeface="Source Sans Pro" panose="020F0502020204030204" pitchFamily="34" charset="0"/>
              </a:rPr>
              <a:t>TILLITSVALGTES ROLLE</a:t>
            </a:r>
          </a:p>
        </p:txBody>
      </p:sp>
      <p:sp>
        <p:nvSpPr>
          <p:cNvPr id="3" name="Undertittel 2">
            <a:extLst>
              <a:ext uri="{FF2B5EF4-FFF2-40B4-BE49-F238E27FC236}">
                <a16:creationId xmlns:a16="http://schemas.microsoft.com/office/drawing/2014/main" id="{67F03B03-039C-AE42-915A-9DB08F1702BE}"/>
              </a:ext>
            </a:extLst>
          </p:cNvPr>
          <p:cNvSpPr>
            <a:spLocks noGrp="1"/>
          </p:cNvSpPr>
          <p:nvPr>
            <p:ph type="subTitle" idx="1"/>
          </p:nvPr>
        </p:nvSpPr>
        <p:spPr/>
        <p:txBody>
          <a:bodyPr/>
          <a:lstStyle/>
          <a:p>
            <a:r>
              <a:rPr lang="nb-NO" dirty="0">
                <a:solidFill>
                  <a:srgbClr val="FF0000"/>
                </a:solidFill>
                <a:latin typeface="Source Sans Pro" panose="020B0503030403020204" pitchFamily="34" charset="0"/>
                <a:ea typeface="Source Sans Pro" panose="020B0503030403020204" pitchFamily="34" charset="0"/>
              </a:rPr>
              <a:t>Remiks miljøpark AS, 04.03.21</a:t>
            </a:r>
          </a:p>
          <a:p>
            <a:r>
              <a:rPr lang="nb-NO" dirty="0">
                <a:solidFill>
                  <a:srgbClr val="FF0000"/>
                </a:solidFill>
                <a:latin typeface="Source Sans Pro" panose="020B0503030403020204" pitchFamily="34" charset="0"/>
                <a:ea typeface="Source Sans Pro" panose="020B0503030403020204" pitchFamily="34" charset="0"/>
              </a:rPr>
              <a:t>Erik J. Jørgensen, avgått fagforeningsleder i Fagforbundet Tromsø</a:t>
            </a:r>
          </a:p>
        </p:txBody>
      </p:sp>
    </p:spTree>
    <p:extLst>
      <p:ext uri="{BB962C8B-B14F-4D97-AF65-F5344CB8AC3E}">
        <p14:creationId xmlns:p14="http://schemas.microsoft.com/office/powerpoint/2010/main" val="19180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2">
              <a:lumMod val="90000"/>
            </a:schemeClr>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98E5EEC6-E83B-FB44-8C44-899AC42CFDF3}"/>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Source Sans Pro" panose="020B0503030403020204" pitchFamily="34" charset="0"/>
                <a:ea typeface="Source Sans Pro" panose="020B0503030403020204" pitchFamily="34" charset="0"/>
              </a:rPr>
              <a:t>TILLITSVALGT</a:t>
            </a:r>
          </a:p>
        </p:txBody>
      </p:sp>
      <p:sp>
        <p:nvSpPr>
          <p:cNvPr id="3" name="Plassholder for innhold 2">
            <a:extLst>
              <a:ext uri="{FF2B5EF4-FFF2-40B4-BE49-F238E27FC236}">
                <a16:creationId xmlns:a16="http://schemas.microsoft.com/office/drawing/2014/main" id="{BD15A433-B14F-884D-9880-FD8C9A8671E6}"/>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nb-NO" sz="2000" i="1" kern="1200" dirty="0">
                <a:solidFill>
                  <a:srgbClr val="FFFFFF"/>
                </a:solidFill>
                <a:latin typeface="Source Sans Pro" panose="020B0503030403020204" pitchFamily="34" charset="0"/>
                <a:ea typeface="Source Sans Pro" panose="020B0503030403020204" pitchFamily="34" charset="0"/>
              </a:rPr>
              <a:t>En person som er valgt på tillit av en stor eller liten gruppe til å være gruppens talsperson</a:t>
            </a:r>
          </a:p>
        </p:txBody>
      </p:sp>
    </p:spTree>
    <p:extLst>
      <p:ext uri="{BB962C8B-B14F-4D97-AF65-F5344CB8AC3E}">
        <p14:creationId xmlns:p14="http://schemas.microsoft.com/office/powerpoint/2010/main" val="4206964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D3BD0B-9E7C-9345-8D98-A995E2C5E2E4}"/>
              </a:ext>
            </a:extLst>
          </p:cNvPr>
          <p:cNvSpPr>
            <a:spLocks noGrp="1"/>
          </p:cNvSpPr>
          <p:nvPr>
            <p:ph type="title"/>
          </p:nvPr>
        </p:nvSpPr>
        <p:spPr>
          <a:xfrm>
            <a:off x="801099" y="1396289"/>
            <a:ext cx="4399093" cy="1325563"/>
          </a:xfrm>
        </p:spPr>
        <p:txBody>
          <a:bodyPr>
            <a:normAutofit/>
          </a:bodyPr>
          <a:lstStyle/>
          <a:p>
            <a:r>
              <a:rPr lang="nb-NO" dirty="0">
                <a:latin typeface="Source Sans Pro" panose="020B0503030403020204" pitchFamily="34" charset="0"/>
                <a:ea typeface="Source Sans Pro" panose="020B0503030403020204" pitchFamily="34" charset="0"/>
              </a:rPr>
              <a:t>Hovedavtalen</a:t>
            </a:r>
          </a:p>
        </p:txBody>
      </p:sp>
      <p:sp>
        <p:nvSpPr>
          <p:cNvPr id="3" name="Plassholder for innhold 2">
            <a:extLst>
              <a:ext uri="{FF2B5EF4-FFF2-40B4-BE49-F238E27FC236}">
                <a16:creationId xmlns:a16="http://schemas.microsoft.com/office/drawing/2014/main" id="{FFECCDE8-A4F4-A442-9A1A-C8067ACCE171}"/>
              </a:ext>
            </a:extLst>
          </p:cNvPr>
          <p:cNvSpPr>
            <a:spLocks noGrp="1"/>
          </p:cNvSpPr>
          <p:nvPr>
            <p:ph idx="1"/>
          </p:nvPr>
        </p:nvSpPr>
        <p:spPr>
          <a:xfrm>
            <a:off x="805544" y="2871982"/>
            <a:ext cx="4399094" cy="3181684"/>
          </a:xfrm>
        </p:spPr>
        <p:txBody>
          <a:bodyPr anchor="t">
            <a:normAutofit/>
          </a:bodyPr>
          <a:lstStyle/>
          <a:p>
            <a:r>
              <a:rPr lang="nb-NO" sz="1800" dirty="0">
                <a:latin typeface="Source Sans Pro" panose="020B0503030403020204" pitchFamily="34" charset="0"/>
                <a:ea typeface="Source Sans Pro" panose="020B0503030403020204" pitchFamily="34" charset="0"/>
              </a:rPr>
              <a:t>«Arbeidslivets grunnlov»</a:t>
            </a:r>
          </a:p>
          <a:p>
            <a:r>
              <a:rPr lang="nb-NO" sz="1800" dirty="0">
                <a:latin typeface="Source Sans Pro" panose="020B0503030403020204" pitchFamily="34" charset="0"/>
                <a:ea typeface="Source Sans Pro" panose="020B0503030403020204" pitchFamily="34" charset="0"/>
              </a:rPr>
              <a:t>Regulerer fredsplikt, retten til konflikt, og forholdet mellom arbeidskjøper og arbeidsselger</a:t>
            </a:r>
          </a:p>
          <a:p>
            <a:r>
              <a:rPr lang="nb-NO" sz="1800" dirty="0">
                <a:latin typeface="Source Sans Pro" panose="020B0503030403020204" pitchFamily="34" charset="0"/>
                <a:ea typeface="Source Sans Pro" panose="020B0503030403020204" pitchFamily="34" charset="0"/>
              </a:rPr>
              <a:t>Retten til å velge/utpeke en tillitsvalgt</a:t>
            </a:r>
          </a:p>
          <a:p>
            <a:endParaRPr lang="nb-NO" sz="1800" dirty="0">
              <a:latin typeface="Source Sans Pro" panose="020B0503030403020204" pitchFamily="34" charset="0"/>
              <a:ea typeface="Source Sans Pro" panose="020B0503030403020204" pitchFamily="34" charset="0"/>
            </a:endParaRPr>
          </a:p>
        </p:txBody>
      </p:sp>
      <p:sp>
        <p:nvSpPr>
          <p:cNvPr id="1028" name="Freeform: Shape 72">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9" name="Freeform: Shape 74">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9977409-C02D-E747-B910-334423B5DC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66" r="-1" b="41524"/>
          <a:stretch/>
        </p:blipFill>
        <p:spPr bwMode="auto">
          <a:xfrm>
            <a:off x="7835320" y="599325"/>
            <a:ext cx="3452810" cy="2644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Bilde 4" descr="Et bilde som inneholder tekst, utendørs, svart, hvit&#10;&#10;Automatisk generert beskrivelse">
            <a:extLst>
              <a:ext uri="{FF2B5EF4-FFF2-40B4-BE49-F238E27FC236}">
                <a16:creationId xmlns:a16="http://schemas.microsoft.com/office/drawing/2014/main" id="{03A7228A-407C-8B40-ADEB-B88FB7164454}"/>
              </a:ext>
            </a:extLst>
          </p:cNvPr>
          <p:cNvPicPr>
            <a:picLocks noChangeAspect="1"/>
          </p:cNvPicPr>
          <p:nvPr/>
        </p:nvPicPr>
        <p:blipFill rotWithShape="1">
          <a:blip r:embed="rId4"/>
          <a:srcRect l="9387" r="5213" b="-2"/>
          <a:stretch/>
        </p:blipFill>
        <p:spPr>
          <a:xfrm>
            <a:off x="7835320" y="3687821"/>
            <a:ext cx="3452810" cy="2799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9671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0FD938D-3334-9D4E-94FE-481F60FC9C78}"/>
              </a:ext>
            </a:extLst>
          </p:cNvPr>
          <p:cNvSpPr>
            <a:spLocks noGrp="1"/>
          </p:cNvSpPr>
          <p:nvPr>
            <p:ph type="title"/>
          </p:nvPr>
        </p:nvSpPr>
        <p:spPr>
          <a:xfrm>
            <a:off x="838200" y="963877"/>
            <a:ext cx="3494362" cy="4930246"/>
          </a:xfrm>
        </p:spPr>
        <p:txBody>
          <a:bodyPr>
            <a:normAutofit/>
          </a:bodyPr>
          <a:lstStyle/>
          <a:p>
            <a:pPr algn="r"/>
            <a:r>
              <a:rPr lang="nb-NO" sz="3400" dirty="0">
                <a:latin typeface="Source Sans Pro" panose="020B0503030403020204" pitchFamily="34" charset="0"/>
                <a:ea typeface="Source Sans Pro" panose="020B0503030403020204" pitchFamily="34" charset="0"/>
              </a:rPr>
              <a:t>Del C § 1-1 Formål, samarbeid og medbestemmelse</a:t>
            </a:r>
          </a:p>
        </p:txBody>
      </p:sp>
      <p:cxnSp>
        <p:nvCxnSpPr>
          <p:cNvPr id="41" name="Straight Connector 3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B4D48D75-0D8D-3B4C-8B42-F1EED3F846F3}"/>
              </a:ext>
            </a:extLst>
          </p:cNvPr>
          <p:cNvSpPr>
            <a:spLocks noGrp="1"/>
          </p:cNvSpPr>
          <p:nvPr>
            <p:ph idx="1"/>
          </p:nvPr>
        </p:nvSpPr>
        <p:spPr>
          <a:xfrm>
            <a:off x="4976031" y="963877"/>
            <a:ext cx="6377769" cy="4930246"/>
          </a:xfrm>
        </p:spPr>
        <p:txBody>
          <a:bodyPr anchor="ctr">
            <a:normAutofit/>
          </a:bodyPr>
          <a:lstStyle/>
          <a:p>
            <a:pPr marL="0" indent="0">
              <a:buNone/>
            </a:pPr>
            <a:r>
              <a:rPr lang="nb-NO" i="1" dirty="0">
                <a:latin typeface="Source Sans Pro ExtraLight" panose="020B0503030403020204" pitchFamily="34" charset="0"/>
                <a:ea typeface="Source Sans Pro ExtraLight" panose="020B0503030403020204" pitchFamily="34" charset="0"/>
              </a:rPr>
              <a:t>Gjennom medinnflytelse og samarbeid skal de ansatte med sin erfaring og innsikt være med å skape de økonomiske forutsetninger for bedriftens fortsatte utvikling, og for trygge og gode arbeidsforhold til beste for så vel bedriften som arbeidstakerne. </a:t>
            </a:r>
            <a:endParaRPr lang="nb-NO" sz="2400" i="1" dirty="0">
              <a:latin typeface="Source Sans Pro ExtraLight" panose="020B0503030403020204" pitchFamily="34" charset="0"/>
              <a:ea typeface="Source Sans Pro ExtraLight" panose="020B0503030403020204" pitchFamily="34" charset="0"/>
            </a:endParaRPr>
          </a:p>
          <a:p>
            <a:pPr marL="0" indent="0">
              <a:buNone/>
            </a:pPr>
            <a:r>
              <a:rPr lang="nb-NO" i="1" dirty="0">
                <a:latin typeface="Source Sans Pro ExtraLight" panose="020B0503030403020204" pitchFamily="34" charset="0"/>
                <a:ea typeface="Source Sans Pro ExtraLight" panose="020B0503030403020204" pitchFamily="34" charset="0"/>
              </a:rPr>
              <a:t>Partene er enige om at et godt og tillitsfullt forhold mellom bedriften og arbeidstakerne er en forutsetning for å få dette til. </a:t>
            </a:r>
            <a:endParaRPr lang="nb-NO" sz="2400" i="1" dirty="0">
              <a:latin typeface="Source Sans Pro ExtraLight" panose="020B0503030403020204" pitchFamily="34" charset="0"/>
              <a:ea typeface="Source Sans Pro ExtraLight" panose="020B0503030403020204" pitchFamily="34" charset="0"/>
            </a:endParaRPr>
          </a:p>
          <a:p>
            <a:pPr marL="0" indent="0">
              <a:buNone/>
            </a:pPr>
            <a:endParaRPr lang="nb-NO" sz="2200" i="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15807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0FD938D-3334-9D4E-94FE-481F60FC9C78}"/>
              </a:ext>
            </a:extLst>
          </p:cNvPr>
          <p:cNvSpPr>
            <a:spLocks noGrp="1"/>
          </p:cNvSpPr>
          <p:nvPr>
            <p:ph type="title"/>
          </p:nvPr>
        </p:nvSpPr>
        <p:spPr>
          <a:xfrm>
            <a:off x="838200" y="963877"/>
            <a:ext cx="3494362" cy="4930246"/>
          </a:xfrm>
        </p:spPr>
        <p:txBody>
          <a:bodyPr>
            <a:normAutofit/>
          </a:bodyPr>
          <a:lstStyle/>
          <a:p>
            <a:pPr algn="r"/>
            <a:r>
              <a:rPr lang="nb-NO" sz="3400" dirty="0">
                <a:latin typeface="Source Sans Pro" panose="020B0503030403020204" pitchFamily="34" charset="0"/>
                <a:ea typeface="Source Sans Pro" panose="020B0503030403020204" pitchFamily="34" charset="0"/>
              </a:rPr>
              <a:t>Del C § 1-2 Samarbeid</a:t>
            </a:r>
          </a:p>
        </p:txBody>
      </p:sp>
      <p:cxnSp>
        <p:nvCxnSpPr>
          <p:cNvPr id="41" name="Straight Connector 3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B4D48D75-0D8D-3B4C-8B42-F1EED3F846F3}"/>
              </a:ext>
            </a:extLst>
          </p:cNvPr>
          <p:cNvSpPr>
            <a:spLocks noGrp="1"/>
          </p:cNvSpPr>
          <p:nvPr>
            <p:ph idx="1"/>
          </p:nvPr>
        </p:nvSpPr>
        <p:spPr>
          <a:xfrm>
            <a:off x="4976031" y="963877"/>
            <a:ext cx="6377769" cy="4930246"/>
          </a:xfrm>
        </p:spPr>
        <p:txBody>
          <a:bodyPr anchor="ctr">
            <a:normAutofit fontScale="92500" lnSpcReduction="10000"/>
          </a:bodyPr>
          <a:lstStyle/>
          <a:p>
            <a:r>
              <a:rPr lang="nb-NO" i="1" dirty="0">
                <a:latin typeface="Source Sans Pro ExtraLight" panose="020B0503030403020204" pitchFamily="34" charset="0"/>
                <a:ea typeface="Source Sans Pro ExtraLight" panose="020B0503030403020204" pitchFamily="34" charset="0"/>
              </a:rPr>
              <a:t>Medarbeidere, gjennom sine tillitsvalgte får reell innflytelse alminnelige arbeid</a:t>
            </a:r>
          </a:p>
          <a:p>
            <a:r>
              <a:rPr lang="nb-NO" i="1" dirty="0">
                <a:latin typeface="Source Sans Pro ExtraLight" panose="020B0503030403020204" pitchFamily="34" charset="0"/>
                <a:ea typeface="Source Sans Pro ExtraLight" panose="020B0503030403020204" pitchFamily="34" charset="0"/>
              </a:rPr>
              <a:t>Felles plikt til å ta initiativ til og aktivt støtte opp om og medvirke til samarbeid</a:t>
            </a:r>
          </a:p>
          <a:p>
            <a:r>
              <a:rPr lang="nb-NO" i="1" dirty="0">
                <a:latin typeface="Source Sans Pro ExtraLight" panose="020B0503030403020204" pitchFamily="34" charset="0"/>
                <a:ea typeface="Source Sans Pro ExtraLight" panose="020B0503030403020204" pitchFamily="34" charset="0"/>
              </a:rPr>
              <a:t>Tillitsvalgte skal anerkjennes som representanter for vedkommende  arbeidstakerorganisasjons medlemmer</a:t>
            </a:r>
          </a:p>
          <a:p>
            <a:r>
              <a:rPr lang="nb-NO" i="1" dirty="0">
                <a:latin typeface="Source Sans Pro ExtraLight" panose="020B0503030403020204" pitchFamily="34" charset="0"/>
                <a:ea typeface="Source Sans Pro ExtraLight" panose="020B0503030403020204" pitchFamily="34" charset="0"/>
              </a:rPr>
              <a:t>Rett til å forplikte arbeiderne</a:t>
            </a:r>
          </a:p>
          <a:p>
            <a:r>
              <a:rPr lang="nb-NO" i="1" dirty="0">
                <a:latin typeface="Source Sans Pro ExtraLight" panose="020B0503030403020204" pitchFamily="34" charset="0"/>
                <a:ea typeface="Source Sans Pro ExtraLight" panose="020B0503030403020204" pitchFamily="34" charset="0"/>
              </a:rPr>
              <a:t>Felles rett og plikt til å gjøre sitt beste for å skape et godt samarbeid i hele bedriften</a:t>
            </a:r>
          </a:p>
          <a:p>
            <a:r>
              <a:rPr lang="nb-NO" i="1" dirty="0">
                <a:latin typeface="Source Sans Pro ExtraLight" panose="020B0503030403020204" pitchFamily="34" charset="0"/>
                <a:ea typeface="Source Sans Pro ExtraLight" panose="020B0503030403020204" pitchFamily="34" charset="0"/>
              </a:rPr>
              <a:t>Problemer og uenigheter skal løses med dialog</a:t>
            </a:r>
          </a:p>
          <a:p>
            <a:pPr marL="0" indent="0">
              <a:buNone/>
            </a:pPr>
            <a:endParaRPr lang="nb-NO" sz="2400" i="1" dirty="0">
              <a:latin typeface="Source Sans Pro ExtraLight" panose="020B0503030403020204" pitchFamily="34" charset="0"/>
              <a:ea typeface="Source Sans Pro ExtraLight" panose="020B0503030403020204" pitchFamily="34" charset="0"/>
            </a:endParaRPr>
          </a:p>
          <a:p>
            <a:pPr marL="0" indent="0">
              <a:buNone/>
            </a:pPr>
            <a:endParaRPr lang="nb-NO" sz="2200" i="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04614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510A386-BD4E-0C4E-84F6-420615625766}"/>
              </a:ext>
            </a:extLst>
          </p:cNvPr>
          <p:cNvSpPr>
            <a:spLocks noGrp="1"/>
          </p:cNvSpPr>
          <p:nvPr>
            <p:ph type="title"/>
          </p:nvPr>
        </p:nvSpPr>
        <p:spPr>
          <a:xfrm>
            <a:off x="838200" y="963877"/>
            <a:ext cx="3494362" cy="4930246"/>
          </a:xfrm>
        </p:spPr>
        <p:txBody>
          <a:bodyPr>
            <a:normAutofit/>
          </a:bodyPr>
          <a:lstStyle/>
          <a:p>
            <a:pPr algn="r"/>
            <a:r>
              <a:rPr lang="nb-NO" dirty="0">
                <a:latin typeface="Source Sans Pro" panose="020B0503030403020204" pitchFamily="34" charset="0"/>
                <a:ea typeface="Source Sans Pro" panose="020B0503030403020204" pitchFamily="34" charset="0"/>
              </a:rPr>
              <a:t> Del C § 3-1 Arbeidsgivers plikter i forhold til</a:t>
            </a:r>
            <a:br>
              <a:rPr lang="nb-NO" dirty="0">
                <a:latin typeface="Source Sans Pro" panose="020B0503030403020204" pitchFamily="34" charset="0"/>
                <a:ea typeface="Source Sans Pro" panose="020B0503030403020204" pitchFamily="34" charset="0"/>
              </a:rPr>
            </a:br>
            <a:r>
              <a:rPr lang="nb-NO" dirty="0">
                <a:latin typeface="Source Sans Pro" panose="020B0503030403020204" pitchFamily="34" charset="0"/>
                <a:ea typeface="Source Sans Pro" panose="020B0503030403020204" pitchFamily="34" charset="0"/>
              </a:rPr>
              <a:t> tillitsvalgte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FBE2112-170C-8945-B08E-02C487494188}"/>
              </a:ext>
            </a:extLst>
          </p:cNvPr>
          <p:cNvSpPr>
            <a:spLocks noGrp="1"/>
          </p:cNvSpPr>
          <p:nvPr>
            <p:ph idx="1"/>
          </p:nvPr>
        </p:nvSpPr>
        <p:spPr>
          <a:xfrm>
            <a:off x="4976031" y="963877"/>
            <a:ext cx="6377769" cy="4930246"/>
          </a:xfrm>
        </p:spPr>
        <p:txBody>
          <a:bodyPr anchor="ctr">
            <a:normAutofit/>
          </a:bodyPr>
          <a:lstStyle/>
          <a:p>
            <a:r>
              <a:rPr lang="nb-NO" sz="2400" dirty="0">
                <a:latin typeface="Source Sans Pro" panose="020B0503030403020204" pitchFamily="34" charset="0"/>
                <a:ea typeface="Source Sans Pro" panose="020B0503030403020204" pitchFamily="34" charset="0"/>
              </a:rPr>
              <a:t>Drøftingsplikt:</a:t>
            </a:r>
          </a:p>
          <a:p>
            <a:pPr lvl="1"/>
            <a:r>
              <a:rPr lang="nb-NO" dirty="0">
                <a:latin typeface="Source Sans Pro" panose="020B0503030403020204" pitchFamily="34" charset="0"/>
                <a:ea typeface="Source Sans Pro" panose="020B0503030403020204" pitchFamily="34" charset="0"/>
              </a:rPr>
              <a:t>Bedriftens ordinære drift og omlegging av driften</a:t>
            </a:r>
          </a:p>
          <a:p>
            <a:pPr lvl="1"/>
            <a:r>
              <a:rPr lang="nb-NO" dirty="0">
                <a:latin typeface="Source Sans Pro" panose="020B0503030403020204" pitchFamily="34" charset="0"/>
                <a:ea typeface="Source Sans Pro" panose="020B0503030403020204" pitchFamily="34" charset="0"/>
              </a:rPr>
              <a:t>Selskapsrettslige forhold</a:t>
            </a:r>
          </a:p>
          <a:p>
            <a:pPr lvl="1"/>
            <a:r>
              <a:rPr lang="nb-NO" dirty="0">
                <a:latin typeface="Source Sans Pro" panose="020B0503030403020204" pitchFamily="34" charset="0"/>
                <a:ea typeface="Source Sans Pro" panose="020B0503030403020204" pitchFamily="34" charset="0"/>
              </a:rPr>
              <a:t>Beslutninger som angår de ansattes sysselsetting og arbeidsforhold</a:t>
            </a:r>
          </a:p>
          <a:p>
            <a:pPr lvl="1"/>
            <a:r>
              <a:rPr lang="nb-NO" dirty="0">
                <a:latin typeface="Source Sans Pro" panose="020B0503030403020204" pitchFamily="34" charset="0"/>
                <a:ea typeface="Source Sans Pro" panose="020B0503030403020204" pitchFamily="34" charset="0"/>
              </a:rPr>
              <a:t>Økonomiske forhold</a:t>
            </a:r>
          </a:p>
          <a:p>
            <a:pPr lvl="1"/>
            <a:r>
              <a:rPr lang="nb-NO" dirty="0">
                <a:latin typeface="Source Sans Pro" panose="020B0503030403020204" pitchFamily="34" charset="0"/>
                <a:ea typeface="Source Sans Pro" panose="020B0503030403020204" pitchFamily="34" charset="0"/>
              </a:rPr>
              <a:t>Ansettelser</a:t>
            </a:r>
          </a:p>
        </p:txBody>
      </p:sp>
    </p:spTree>
    <p:extLst>
      <p:ext uri="{BB962C8B-B14F-4D97-AF65-F5344CB8AC3E}">
        <p14:creationId xmlns:p14="http://schemas.microsoft.com/office/powerpoint/2010/main" val="3179965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510A386-BD4E-0C4E-84F6-420615625766}"/>
              </a:ext>
            </a:extLst>
          </p:cNvPr>
          <p:cNvSpPr>
            <a:spLocks noGrp="1"/>
          </p:cNvSpPr>
          <p:nvPr>
            <p:ph type="title"/>
          </p:nvPr>
        </p:nvSpPr>
        <p:spPr>
          <a:xfrm>
            <a:off x="838200" y="963877"/>
            <a:ext cx="3494362" cy="4930246"/>
          </a:xfrm>
        </p:spPr>
        <p:txBody>
          <a:bodyPr>
            <a:normAutofit/>
          </a:bodyPr>
          <a:lstStyle/>
          <a:p>
            <a:pPr algn="r"/>
            <a:r>
              <a:rPr lang="nb-NO" dirty="0">
                <a:latin typeface="Source Sans Pro" panose="020B0503030403020204" pitchFamily="34" charset="0"/>
                <a:ea typeface="Source Sans Pro" panose="020B0503030403020204" pitchFamily="34" charset="0"/>
              </a:rPr>
              <a:t> Del C § 3-2 Tillitsvalgtes rettigheter og plikter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FBE2112-170C-8945-B08E-02C487494188}"/>
              </a:ext>
            </a:extLst>
          </p:cNvPr>
          <p:cNvSpPr>
            <a:spLocks noGrp="1"/>
          </p:cNvSpPr>
          <p:nvPr>
            <p:ph idx="1"/>
          </p:nvPr>
        </p:nvSpPr>
        <p:spPr>
          <a:xfrm>
            <a:off x="4976031" y="963877"/>
            <a:ext cx="6377769" cy="4930246"/>
          </a:xfrm>
        </p:spPr>
        <p:txBody>
          <a:bodyPr anchor="ctr">
            <a:normAutofit fontScale="92500"/>
          </a:bodyPr>
          <a:lstStyle/>
          <a:p>
            <a:r>
              <a:rPr lang="nb-NO" sz="2400" dirty="0">
                <a:latin typeface="Source Sans Pro" panose="020B0503030403020204" pitchFamily="34" charset="0"/>
                <a:ea typeface="Source Sans Pro" panose="020B0503030403020204" pitchFamily="34" charset="0"/>
              </a:rPr>
              <a:t>Rettigheter</a:t>
            </a:r>
          </a:p>
          <a:p>
            <a:pPr lvl="1"/>
            <a:r>
              <a:rPr lang="nb-NO" sz="2000" dirty="0">
                <a:latin typeface="Source Sans Pro" panose="020B0503030403020204" pitchFamily="34" charset="0"/>
                <a:ea typeface="Source Sans Pro" panose="020B0503030403020204" pitchFamily="34" charset="0"/>
              </a:rPr>
              <a:t>Rett til å ha en ansvarlig representant for arbeidsgiver å forholde seg til</a:t>
            </a:r>
          </a:p>
          <a:p>
            <a:pPr lvl="1"/>
            <a:r>
              <a:rPr lang="nb-NO" sz="2000" dirty="0">
                <a:latin typeface="Source Sans Pro" panose="020B0503030403020204" pitchFamily="34" charset="0"/>
                <a:ea typeface="Source Sans Pro" panose="020B0503030403020204" pitchFamily="34" charset="0"/>
              </a:rPr>
              <a:t>Føre reelle forhandlinger og drøftinger</a:t>
            </a:r>
          </a:p>
          <a:p>
            <a:pPr lvl="1"/>
            <a:r>
              <a:rPr lang="nb-NO" sz="2000" dirty="0">
                <a:latin typeface="Source Sans Pro" panose="020B0503030403020204" pitchFamily="34" charset="0"/>
                <a:ea typeface="Source Sans Pro" panose="020B0503030403020204" pitchFamily="34" charset="0"/>
              </a:rPr>
              <a:t>Rett til å uttale seg om tilsetting, overflytning, opprykk og forfremmelse til stillinger innenfor sitt område.</a:t>
            </a:r>
          </a:p>
          <a:p>
            <a:pPr lvl="1"/>
            <a:r>
              <a:rPr lang="nb-NO" sz="2000" dirty="0">
                <a:latin typeface="Source Sans Pro" panose="020B0503030403020204" pitchFamily="34" charset="0"/>
                <a:ea typeface="Source Sans Pro" panose="020B0503030403020204" pitchFamily="34" charset="0"/>
              </a:rPr>
              <a:t>Nødvendig tid til å utføre sine oppgaver</a:t>
            </a:r>
          </a:p>
          <a:p>
            <a:pPr lvl="1"/>
            <a:r>
              <a:rPr lang="nb-NO" sz="2000" dirty="0">
                <a:latin typeface="Source Sans Pro" panose="020B0503030403020204" pitchFamily="34" charset="0"/>
                <a:ea typeface="Source Sans Pro" panose="020B0503030403020204" pitchFamily="34" charset="0"/>
              </a:rPr>
              <a:t>Opplæring</a:t>
            </a:r>
          </a:p>
          <a:p>
            <a:r>
              <a:rPr lang="nb-NO" sz="2400" dirty="0">
                <a:latin typeface="Source Sans Pro" panose="020B0503030403020204" pitchFamily="34" charset="0"/>
                <a:ea typeface="Source Sans Pro" panose="020B0503030403020204" pitchFamily="34" charset="0"/>
              </a:rPr>
              <a:t>Plikter</a:t>
            </a:r>
          </a:p>
          <a:p>
            <a:pPr lvl="1"/>
            <a:r>
              <a:rPr lang="nb-NO" sz="2000" dirty="0">
                <a:latin typeface="Source Sans Pro" panose="020B0503030403020204" pitchFamily="34" charset="0"/>
                <a:ea typeface="Source Sans Pro" panose="020B0503030403020204" pitchFamily="34" charset="0"/>
              </a:rPr>
              <a:t>Gjøre sitt beste, sammen med bedriftens representanter for å opprettholde et rolig og godt samarbeidsforhold</a:t>
            </a:r>
          </a:p>
          <a:p>
            <a:pPr lvl="1"/>
            <a:r>
              <a:rPr lang="nb-NO" sz="2000" dirty="0">
                <a:latin typeface="Source Sans Pro" panose="020B0503030403020204" pitchFamily="34" charset="0"/>
                <a:ea typeface="Source Sans Pro" panose="020B0503030403020204" pitchFamily="34" charset="0"/>
              </a:rPr>
              <a:t>Verken tilskynde eller medvirke til ulovlige konflikter</a:t>
            </a:r>
          </a:p>
          <a:p>
            <a:pPr lvl="1"/>
            <a:r>
              <a:rPr lang="nb-NO" sz="2000" dirty="0">
                <a:latin typeface="Source Sans Pro" panose="020B0503030403020204" pitchFamily="34" charset="0"/>
                <a:ea typeface="Source Sans Pro" panose="020B0503030403020204" pitchFamily="34" charset="0"/>
              </a:rPr>
              <a:t>Informere arbeidsgiver om forhold som vil ha betydning for bedriften</a:t>
            </a:r>
          </a:p>
          <a:p>
            <a:pPr lvl="1"/>
            <a:endParaRPr lang="nb-NO"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51839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510A386-BD4E-0C4E-84F6-420615625766}"/>
              </a:ext>
            </a:extLst>
          </p:cNvPr>
          <p:cNvSpPr>
            <a:spLocks noGrp="1"/>
          </p:cNvSpPr>
          <p:nvPr>
            <p:ph type="title"/>
          </p:nvPr>
        </p:nvSpPr>
        <p:spPr>
          <a:xfrm>
            <a:off x="838200" y="963877"/>
            <a:ext cx="3494362" cy="4930246"/>
          </a:xfrm>
        </p:spPr>
        <p:txBody>
          <a:bodyPr>
            <a:normAutofit/>
          </a:bodyPr>
          <a:lstStyle/>
          <a:p>
            <a:pPr algn="r"/>
            <a:r>
              <a:rPr lang="nb-NO" dirty="0">
                <a:latin typeface="Source Sans Pro" panose="020B0503030403020204" pitchFamily="34" charset="0"/>
                <a:ea typeface="Source Sans Pro" panose="020B0503030403020204" pitchFamily="34" charset="0"/>
              </a:rPr>
              <a:t> Del A § 7 Rettstvister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FBE2112-170C-8945-B08E-02C487494188}"/>
              </a:ext>
            </a:extLst>
          </p:cNvPr>
          <p:cNvSpPr>
            <a:spLocks noGrp="1"/>
          </p:cNvSpPr>
          <p:nvPr>
            <p:ph idx="1"/>
          </p:nvPr>
        </p:nvSpPr>
        <p:spPr>
          <a:xfrm>
            <a:off x="4976031" y="963877"/>
            <a:ext cx="6377769" cy="4930246"/>
          </a:xfrm>
        </p:spPr>
        <p:txBody>
          <a:bodyPr anchor="ctr">
            <a:normAutofit/>
          </a:bodyPr>
          <a:lstStyle/>
          <a:p>
            <a:pPr lvl="1"/>
            <a:r>
              <a:rPr lang="nb-NO" sz="2000" dirty="0">
                <a:latin typeface="Source Sans Pro" panose="020B0503030403020204" pitchFamily="34" charset="0"/>
                <a:ea typeface="Source Sans Pro" panose="020B0503030403020204" pitchFamily="34" charset="0"/>
              </a:rPr>
              <a:t>Ved tvist om en tariffavtales forståelse eller gyldighet skal søkes løst ved lokale forhandlinger</a:t>
            </a:r>
          </a:p>
        </p:txBody>
      </p:sp>
    </p:spTree>
    <p:extLst>
      <p:ext uri="{BB962C8B-B14F-4D97-AF65-F5344CB8AC3E}">
        <p14:creationId xmlns:p14="http://schemas.microsoft.com/office/powerpoint/2010/main" val="38712635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C1DB968-CCD8-804D-AE55-8D5FD1D31B0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err="1">
                <a:solidFill>
                  <a:schemeClr val="tx1"/>
                </a:solidFill>
                <a:latin typeface="+mj-lt"/>
                <a:ea typeface="+mj-ea"/>
                <a:cs typeface="+mj-cs"/>
              </a:rPr>
              <a:t>Takk</a:t>
            </a:r>
            <a:r>
              <a:rPr lang="en-US" sz="7200" kern="1200" dirty="0">
                <a:solidFill>
                  <a:schemeClr val="tx1"/>
                </a:solidFill>
                <a:latin typeface="+mj-lt"/>
                <a:ea typeface="+mj-ea"/>
                <a:cs typeface="+mj-cs"/>
              </a:rPr>
              <a:t> for meg!</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4938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679</Words>
  <Application>Microsoft Macintosh PowerPoint</Application>
  <PresentationFormat>Widescreen</PresentationFormat>
  <Paragraphs>83</Paragraphs>
  <Slides>9</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Calibri</vt:lpstr>
      <vt:lpstr>Calibri Light</vt:lpstr>
      <vt:lpstr>Source Sans Pro</vt:lpstr>
      <vt:lpstr>Source Sans Pro ExtraLight</vt:lpstr>
      <vt:lpstr>Office-tema</vt:lpstr>
      <vt:lpstr>TILLITSVALGTES ROLLE</vt:lpstr>
      <vt:lpstr>TILLITSVALGT</vt:lpstr>
      <vt:lpstr>Hovedavtalen</vt:lpstr>
      <vt:lpstr>Del C § 1-1 Formål, samarbeid og medbestemmelse</vt:lpstr>
      <vt:lpstr>Del C § 1-2 Samarbeid</vt:lpstr>
      <vt:lpstr> Del C § 3-1 Arbeidsgivers plikter i forhold til  tillitsvalgte</vt:lpstr>
      <vt:lpstr> Del C § 3-2 Tillitsvalgtes rettigheter og plikter</vt:lpstr>
      <vt:lpstr> Del A § 7 Rettstvister</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TILLITSVALGTES ROLLE</dc:title>
  <dc:creator>Erik Johansen Jørgensen</dc:creator>
  <cp:lastModifiedBy>Erik Johansen Jørgensen</cp:lastModifiedBy>
  <cp:revision>14</cp:revision>
  <cp:lastPrinted>2021-03-04T10:20:37Z</cp:lastPrinted>
  <dcterms:created xsi:type="dcterms:W3CDTF">2021-03-03T12:47:25Z</dcterms:created>
  <dcterms:modified xsi:type="dcterms:W3CDTF">2021-03-04T12:38:42Z</dcterms:modified>
</cp:coreProperties>
</file>